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embeddedFontLst>
    <p:embeddedFont>
      <p:font typeface="Playfair Display"/>
      <p:regular r:id="rId23"/>
      <p:bold r:id="rId24"/>
      <p:italic r:id="rId25"/>
      <p:boldItalic r:id="rId26"/>
    </p:embeddedFont>
    <p:embeddedFont>
      <p:font typeface="Lato"/>
      <p:regular r:id="rId27"/>
      <p:bold r:id="rId28"/>
      <p:italic r:id="rId29"/>
      <p:boldItalic r:id="rId30"/>
    </p:embeddedFont>
    <p:embeddedFont>
      <p:font typeface="Domine"/>
      <p:regular r:id="rId31"/>
      <p:bold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PlayfairDisplay-bold.fntdata"/><Relationship Id="rId23" Type="http://schemas.openxmlformats.org/officeDocument/2006/relationships/font" Target="fonts/PlayfairDisplay-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layfairDisplay-boldItalic.fntdata"/><Relationship Id="rId25" Type="http://schemas.openxmlformats.org/officeDocument/2006/relationships/font" Target="fonts/PlayfairDisplay-italic.fntdata"/><Relationship Id="rId28" Type="http://schemas.openxmlformats.org/officeDocument/2006/relationships/font" Target="fonts/Lato-bold.fntdata"/><Relationship Id="rId27" Type="http://schemas.openxmlformats.org/officeDocument/2006/relationships/font" Target="fonts/Lato-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Lato-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Domine-regular.fntdata"/><Relationship Id="rId30" Type="http://schemas.openxmlformats.org/officeDocument/2006/relationships/font" Target="fonts/Lato-boldItalic.fntdata"/><Relationship Id="rId11" Type="http://schemas.openxmlformats.org/officeDocument/2006/relationships/slide" Target="slides/slide6.xml"/><Relationship Id="rId10" Type="http://schemas.openxmlformats.org/officeDocument/2006/relationships/slide" Target="slides/slide5.xml"/><Relationship Id="rId32" Type="http://schemas.openxmlformats.org/officeDocument/2006/relationships/font" Target="fonts/Domine-bold.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39763da7b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39763da7b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e228bc422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e228bc422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e228bc4226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e228bc4226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e228bc4226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e228bc4226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e228bc4226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e228bc4226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e228bc4226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e228bc4226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e228bc4226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e228bc4226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e228bc4226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e228bc4226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39763da7b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39763da7b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3b324a2b63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3b324a2b63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8918be7730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8918be773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43d033353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43d033353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b36f702a41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b36f702a41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e228bc4226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e228bc4226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130df874fe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130df874fe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c51768a13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c51768a13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rgbClr val="D845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992950" y="992700"/>
            <a:ext cx="3158100" cy="3158100"/>
          </a:xfrm>
          <a:prstGeom prst="rect">
            <a:avLst/>
          </a:prstGeom>
          <a:noFill/>
          <a:ln cap="flat" cmpd="sng" w="28575">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096250" y="1627200"/>
            <a:ext cx="2951400" cy="1584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200"/>
              <a:buNone/>
              <a:defRPr>
                <a:solidFill>
                  <a:schemeClr val="lt1"/>
                </a:solidFill>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p:txBody>
      </p:sp>
      <p:sp>
        <p:nvSpPr>
          <p:cNvPr id="13" name="Google Shape;13;p2"/>
          <p:cNvSpPr txBox="1"/>
          <p:nvPr>
            <p:ph idx="1" type="subTitle"/>
          </p:nvPr>
        </p:nvSpPr>
        <p:spPr>
          <a:xfrm>
            <a:off x="3096363" y="3266930"/>
            <a:ext cx="2951400" cy="7014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Clr>
                <a:schemeClr val="lt1"/>
              </a:buClr>
              <a:buSzPts val="1800"/>
              <a:buNone/>
              <a:defRPr b="1">
                <a:solidFill>
                  <a:schemeClr val="lt1"/>
                </a:solidFill>
              </a:defRPr>
            </a:lvl1pPr>
            <a:lvl2pPr lvl="1"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D8453F"/>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p:nvPr/>
        </p:nvSpPr>
        <p:spPr>
          <a:xfrm>
            <a:off x="0" y="5045700"/>
            <a:ext cx="9144000" cy="97800"/>
          </a:xfrm>
          <a:prstGeom prst="rect">
            <a:avLst/>
          </a:prstGeom>
          <a:solidFill>
            <a:srgbClr val="EEB3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4"/>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Clr>
                <a:srgbClr val="D8453F"/>
              </a:buClr>
              <a:buSzPts val="3200"/>
              <a:buNone/>
              <a:defRPr>
                <a:solidFill>
                  <a:srgbClr val="D8453F"/>
                </a:solidFill>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19" name="Google Shape;19;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7" name="Google Shape;27;p6"/>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91378"/>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rgbClr val="EEB33A"/>
        </a:solidFill>
      </p:bgPr>
    </p:bg>
    <p:spTree>
      <p:nvGrpSpPr>
        <p:cNvPr id="32" name="Shape 32"/>
        <p:cNvGrpSpPr/>
        <p:nvPr/>
      </p:nvGrpSpPr>
      <p:grpSpPr>
        <a:xfrm>
          <a:off x="0" y="0"/>
          <a:ext cx="0" cy="0"/>
          <a:chOff x="0" y="0"/>
          <a:chExt cx="0" cy="0"/>
        </a:xfrm>
      </p:grpSpPr>
      <p:sp>
        <p:nvSpPr>
          <p:cNvPr id="33" name="Google Shape;33;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34" name="Google Shape;34;p8"/>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rgbClr val="EEB33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EEB33A"/>
              </a:highlight>
            </a:endParaRPr>
          </a:p>
        </p:txBody>
      </p:sp>
      <p:cxnSp>
        <p:nvCxnSpPr>
          <p:cNvPr id="37" name="Google Shape;37;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38" name="Google Shape;38;p9"/>
          <p:cNvSpPr txBox="1"/>
          <p:nvPr>
            <p:ph type="title"/>
          </p:nvPr>
        </p:nvSpPr>
        <p:spPr>
          <a:xfrm>
            <a:off x="265500" y="1107950"/>
            <a:ext cx="4045200" cy="1683600"/>
          </a:xfrm>
          <a:prstGeom prst="rect">
            <a:avLst/>
          </a:prstGeom>
        </p:spPr>
        <p:txBody>
          <a:bodyPr anchorCtr="0" anchor="b" bIns="91425" lIns="91425" spcFirstLastPara="1" rIns="91425" wrap="square" tIns="91425">
            <a:normAutofit/>
          </a:bodyPr>
          <a:lstStyle>
            <a:lvl1pPr lvl="0" algn="ctr">
              <a:spcBef>
                <a:spcPts val="0"/>
              </a:spcBef>
              <a:spcAft>
                <a:spcPts val="0"/>
              </a:spcAft>
              <a:buClr>
                <a:srgbClr val="D8453F"/>
              </a:buClr>
              <a:buSzPts val="4200"/>
              <a:buNone/>
              <a:defRPr sz="4200">
                <a:solidFill>
                  <a:srgbClr val="D8453F"/>
                </a:solidFill>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9" name="Google Shape;39;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1" name="Google Shape;41;p9"/>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4" name="Google Shape;44;p10"/>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11"/>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11"/>
          <p:cNvSpPr txBox="1"/>
          <p:nvPr>
            <p:ph hasCustomPrompt="1" type="title"/>
          </p:nvPr>
        </p:nvSpPr>
        <p:spPr>
          <a:xfrm>
            <a:off x="311700" y="1233100"/>
            <a:ext cx="8520600" cy="161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48" name="Google Shape;48;p11"/>
          <p:cNvSpPr txBox="1"/>
          <p:nvPr>
            <p:ph idx="1" type="body"/>
          </p:nvPr>
        </p:nvSpPr>
        <p:spPr>
          <a:xfrm>
            <a:off x="311700" y="29194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coral">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rgbClr val="D8453F"/>
              </a:buClr>
              <a:buSzPts val="3200"/>
              <a:buFont typeface="Domine"/>
              <a:buNone/>
              <a:defRPr b="1" sz="3200">
                <a:solidFill>
                  <a:srgbClr val="D8453F"/>
                </a:solidFill>
                <a:latin typeface="Domine"/>
                <a:ea typeface="Domine"/>
                <a:cs typeface="Domine"/>
                <a:sym typeface="Domine"/>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Domine"/>
              <a:buChar char="●"/>
              <a:defRPr sz="1800">
                <a:solidFill>
                  <a:schemeClr val="dk2"/>
                </a:solidFill>
                <a:latin typeface="Domine"/>
                <a:ea typeface="Domine"/>
                <a:cs typeface="Domine"/>
                <a:sym typeface="Domine"/>
              </a:defRPr>
            </a:lvl1pPr>
            <a:lvl2pPr indent="-317500" lvl="1" marL="914400">
              <a:lnSpc>
                <a:spcPct val="115000"/>
              </a:lnSpc>
              <a:spcBef>
                <a:spcPts val="0"/>
              </a:spcBef>
              <a:spcAft>
                <a:spcPts val="0"/>
              </a:spcAft>
              <a:buClr>
                <a:schemeClr val="dk2"/>
              </a:buClr>
              <a:buSzPts val="1400"/>
              <a:buFont typeface="Domine"/>
              <a:buChar char="○"/>
              <a:defRPr>
                <a:solidFill>
                  <a:schemeClr val="dk2"/>
                </a:solidFill>
                <a:latin typeface="Domine"/>
                <a:ea typeface="Domine"/>
                <a:cs typeface="Domine"/>
                <a:sym typeface="Domine"/>
              </a:defRPr>
            </a:lvl2pPr>
            <a:lvl3pPr indent="-317500" lvl="2" marL="1371600">
              <a:lnSpc>
                <a:spcPct val="115000"/>
              </a:lnSpc>
              <a:spcBef>
                <a:spcPts val="0"/>
              </a:spcBef>
              <a:spcAft>
                <a:spcPts val="0"/>
              </a:spcAft>
              <a:buClr>
                <a:schemeClr val="dk2"/>
              </a:buClr>
              <a:buSzPts val="1400"/>
              <a:buFont typeface="Domine"/>
              <a:buChar char="■"/>
              <a:defRPr>
                <a:solidFill>
                  <a:schemeClr val="dk2"/>
                </a:solidFill>
                <a:latin typeface="Domine"/>
                <a:ea typeface="Domine"/>
                <a:cs typeface="Domine"/>
                <a:sym typeface="Domine"/>
              </a:defRPr>
            </a:lvl3pPr>
            <a:lvl4pPr indent="-317500" lvl="3" marL="1828800">
              <a:lnSpc>
                <a:spcPct val="115000"/>
              </a:lnSpc>
              <a:spcBef>
                <a:spcPts val="0"/>
              </a:spcBef>
              <a:spcAft>
                <a:spcPts val="0"/>
              </a:spcAft>
              <a:buClr>
                <a:schemeClr val="dk2"/>
              </a:buClr>
              <a:buSzPts val="1400"/>
              <a:buFont typeface="Domine"/>
              <a:buChar char="●"/>
              <a:defRPr>
                <a:solidFill>
                  <a:schemeClr val="dk2"/>
                </a:solidFill>
                <a:latin typeface="Domine"/>
                <a:ea typeface="Domine"/>
                <a:cs typeface="Domine"/>
                <a:sym typeface="Domine"/>
              </a:defRPr>
            </a:lvl4pPr>
            <a:lvl5pPr indent="-317500" lvl="4" marL="2286000">
              <a:lnSpc>
                <a:spcPct val="115000"/>
              </a:lnSpc>
              <a:spcBef>
                <a:spcPts val="0"/>
              </a:spcBef>
              <a:spcAft>
                <a:spcPts val="0"/>
              </a:spcAft>
              <a:buClr>
                <a:schemeClr val="dk2"/>
              </a:buClr>
              <a:buSzPts val="1400"/>
              <a:buFont typeface="Domine"/>
              <a:buChar char="○"/>
              <a:defRPr>
                <a:solidFill>
                  <a:schemeClr val="dk2"/>
                </a:solidFill>
                <a:latin typeface="Domine"/>
                <a:ea typeface="Domine"/>
                <a:cs typeface="Domine"/>
                <a:sym typeface="Domine"/>
              </a:defRPr>
            </a:lvl5pPr>
            <a:lvl6pPr indent="-317500" lvl="5" marL="2743200">
              <a:lnSpc>
                <a:spcPct val="115000"/>
              </a:lnSpc>
              <a:spcBef>
                <a:spcPts val="0"/>
              </a:spcBef>
              <a:spcAft>
                <a:spcPts val="0"/>
              </a:spcAft>
              <a:buClr>
                <a:schemeClr val="dk2"/>
              </a:buClr>
              <a:buSzPts val="1400"/>
              <a:buFont typeface="Domine"/>
              <a:buChar char="■"/>
              <a:defRPr>
                <a:solidFill>
                  <a:schemeClr val="dk2"/>
                </a:solidFill>
                <a:latin typeface="Domine"/>
                <a:ea typeface="Domine"/>
                <a:cs typeface="Domine"/>
                <a:sym typeface="Domine"/>
              </a:defRPr>
            </a:lvl6pPr>
            <a:lvl7pPr indent="-317500" lvl="6" marL="3200400">
              <a:lnSpc>
                <a:spcPct val="115000"/>
              </a:lnSpc>
              <a:spcBef>
                <a:spcPts val="0"/>
              </a:spcBef>
              <a:spcAft>
                <a:spcPts val="0"/>
              </a:spcAft>
              <a:buClr>
                <a:schemeClr val="dk2"/>
              </a:buClr>
              <a:buSzPts val="1400"/>
              <a:buFont typeface="Domine"/>
              <a:buChar char="●"/>
              <a:defRPr>
                <a:solidFill>
                  <a:schemeClr val="dk2"/>
                </a:solidFill>
                <a:latin typeface="Domine"/>
                <a:ea typeface="Domine"/>
                <a:cs typeface="Domine"/>
                <a:sym typeface="Domine"/>
              </a:defRPr>
            </a:lvl7pPr>
            <a:lvl8pPr indent="-317500" lvl="7" marL="3657600">
              <a:lnSpc>
                <a:spcPct val="115000"/>
              </a:lnSpc>
              <a:spcBef>
                <a:spcPts val="0"/>
              </a:spcBef>
              <a:spcAft>
                <a:spcPts val="0"/>
              </a:spcAft>
              <a:buClr>
                <a:schemeClr val="dk2"/>
              </a:buClr>
              <a:buSzPts val="1400"/>
              <a:buFont typeface="Domine"/>
              <a:buChar char="○"/>
              <a:defRPr>
                <a:solidFill>
                  <a:schemeClr val="dk2"/>
                </a:solidFill>
                <a:latin typeface="Domine"/>
                <a:ea typeface="Domine"/>
                <a:cs typeface="Domine"/>
                <a:sym typeface="Domine"/>
              </a:defRPr>
            </a:lvl8pPr>
            <a:lvl9pPr indent="-317500" lvl="8" marL="4114800">
              <a:lnSpc>
                <a:spcPct val="115000"/>
              </a:lnSpc>
              <a:spcBef>
                <a:spcPts val="0"/>
              </a:spcBef>
              <a:spcAft>
                <a:spcPts val="0"/>
              </a:spcAft>
              <a:buClr>
                <a:schemeClr val="dk2"/>
              </a:buClr>
              <a:buSzPts val="1400"/>
              <a:buFont typeface="Domine"/>
              <a:buChar char="■"/>
              <a:defRPr>
                <a:solidFill>
                  <a:schemeClr val="dk2"/>
                </a:solidFill>
                <a:latin typeface="Domine"/>
                <a:ea typeface="Domine"/>
                <a:cs typeface="Domine"/>
                <a:sym typeface="Domine"/>
              </a:defRPr>
            </a:lvl9pPr>
          </a:lstStyle>
          <a:p/>
        </p:txBody>
      </p:sp>
      <p:pic>
        <p:nvPicPr>
          <p:cNvPr id="8" name="Google Shape;8;p1"/>
          <p:cNvPicPr preferRelativeResize="0"/>
          <p:nvPr/>
        </p:nvPicPr>
        <p:blipFill>
          <a:blip r:embed="rId1">
            <a:alphaModFix/>
          </a:blip>
          <a:stretch>
            <a:fillRect/>
          </a:stretch>
        </p:blipFill>
        <p:spPr>
          <a:xfrm>
            <a:off x="8235275" y="4661975"/>
            <a:ext cx="733075" cy="31247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hyperlink" Target="http://ishapatel.myshopify.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www.loom.com/share/c6af1a2f80294e8494b03bb6b31de9a9?sid=e394d968-740a-4880-ad24-d9f2bacb26ff" TargetMode="External"/><Relationship Id="rId4" Type="http://schemas.openxmlformats.org/officeDocument/2006/relationships/hyperlink" Target="https://vimeo.com/944612604/473cba1ff7?share=copy"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slide" Target="/ppt/slides/slide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pic>
        <p:nvPicPr>
          <p:cNvPr id="56" name="Google Shape;56;p13"/>
          <p:cNvPicPr preferRelativeResize="0"/>
          <p:nvPr/>
        </p:nvPicPr>
        <p:blipFill>
          <a:blip r:embed="rId3">
            <a:alphaModFix/>
          </a:blip>
          <a:stretch>
            <a:fillRect/>
          </a:stretch>
        </p:blipFill>
        <p:spPr>
          <a:xfrm>
            <a:off x="-199287" y="-311725"/>
            <a:ext cx="9390326" cy="6680523"/>
          </a:xfrm>
          <a:prstGeom prst="rect">
            <a:avLst/>
          </a:prstGeom>
          <a:noFill/>
          <a:ln>
            <a:noFill/>
          </a:ln>
        </p:spPr>
      </p:pic>
      <p:sp>
        <p:nvSpPr>
          <p:cNvPr id="57" name="Google Shape;57;p13"/>
          <p:cNvSpPr txBox="1"/>
          <p:nvPr>
            <p:ph type="ctrTitle"/>
          </p:nvPr>
        </p:nvSpPr>
        <p:spPr>
          <a:xfrm>
            <a:off x="3096250" y="1627200"/>
            <a:ext cx="2951400" cy="15843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solidFill>
                  <a:srgbClr val="0B5394"/>
                </a:solidFill>
              </a:rPr>
              <a:t>Portfolio</a:t>
            </a:r>
            <a:r>
              <a:rPr lang="en">
                <a:solidFill>
                  <a:srgbClr val="0B5394"/>
                </a:solidFill>
              </a:rPr>
              <a:t> Project</a:t>
            </a:r>
            <a:endParaRPr>
              <a:solidFill>
                <a:srgbClr val="0B5394"/>
              </a:solidFill>
            </a:endParaRPr>
          </a:p>
        </p:txBody>
      </p:sp>
      <p:sp>
        <p:nvSpPr>
          <p:cNvPr id="58" name="Google Shape;58;p13"/>
          <p:cNvSpPr txBox="1"/>
          <p:nvPr>
            <p:ph idx="1" type="subTitle"/>
          </p:nvPr>
        </p:nvSpPr>
        <p:spPr>
          <a:xfrm>
            <a:off x="3096363" y="3266930"/>
            <a:ext cx="2951400" cy="701400"/>
          </a:xfrm>
          <a:prstGeom prst="rect">
            <a:avLst/>
          </a:prstGeom>
        </p:spPr>
        <p:txBody>
          <a:bodyPr anchorCtr="0" anchor="b" bIns="91425" lIns="91425" spcFirstLastPara="1" rIns="91425" wrap="square" tIns="91425">
            <a:normAutofit lnSpcReduction="10000"/>
          </a:bodyPr>
          <a:lstStyle/>
          <a:p>
            <a:pPr indent="0" lvl="0" marL="0" rtl="0" algn="ctr">
              <a:spcBef>
                <a:spcPts val="0"/>
              </a:spcBef>
              <a:spcAft>
                <a:spcPts val="0"/>
              </a:spcAft>
              <a:buNone/>
            </a:pPr>
            <a:r>
              <a:rPr b="0" lang="en">
                <a:solidFill>
                  <a:srgbClr val="000000"/>
                </a:solidFill>
              </a:rPr>
              <a:t>Isha Patel</a:t>
            </a:r>
            <a:endParaRPr b="0">
              <a:solidFill>
                <a:srgbClr val="000000"/>
              </a:solidFill>
            </a:endParaRPr>
          </a:p>
          <a:p>
            <a:pPr indent="0" lvl="0" marL="0" rtl="0" algn="ctr">
              <a:spcBef>
                <a:spcPts val="0"/>
              </a:spcBef>
              <a:spcAft>
                <a:spcPts val="0"/>
              </a:spcAft>
              <a:buNone/>
            </a:pPr>
            <a:r>
              <a:rPr b="0" lang="en">
                <a:solidFill>
                  <a:srgbClr val="000000"/>
                </a:solidFill>
              </a:rPr>
              <a:t>10/04/2025</a:t>
            </a:r>
            <a:endParaRPr b="0">
              <a:solidFill>
                <a:srgbClr val="000000"/>
              </a:solidFill>
            </a:endParaRPr>
          </a:p>
        </p:txBody>
      </p:sp>
      <p:sp>
        <p:nvSpPr>
          <p:cNvPr id="59" name="Google Shape;59;p13"/>
          <p:cNvSpPr txBox="1"/>
          <p:nvPr>
            <p:ph type="ctrTitle"/>
          </p:nvPr>
        </p:nvSpPr>
        <p:spPr>
          <a:xfrm>
            <a:off x="2623875" y="4301850"/>
            <a:ext cx="3866400" cy="515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1800" u="sng">
                <a:solidFill>
                  <a:schemeClr val="hlink"/>
                </a:solidFill>
                <a:highlight>
                  <a:srgbClr val="351C75"/>
                </a:highlight>
                <a:hlinkClick r:id="rId4"/>
              </a:rPr>
              <a:t>ishapatel.myshopify.com</a:t>
            </a:r>
            <a:r>
              <a:rPr lang="en" sz="1800">
                <a:highlight>
                  <a:srgbClr val="351C75"/>
                </a:highlight>
              </a:rPr>
              <a:t> </a:t>
            </a:r>
            <a:endParaRPr sz="1800">
              <a:solidFill>
                <a:schemeClr val="accent1"/>
              </a:solidFill>
              <a:highlight>
                <a:srgbClr val="EEB33A"/>
              </a:high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4"/>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73763"/>
                </a:solidFill>
              </a:rPr>
              <a:t>Target Customer</a:t>
            </a:r>
            <a:endParaRPr>
              <a:solidFill>
                <a:srgbClr val="073763"/>
              </a:solidFill>
            </a:endParaRPr>
          </a:p>
        </p:txBody>
      </p:sp>
      <p:sp>
        <p:nvSpPr>
          <p:cNvPr id="65" name="Google Shape;65;p14"/>
          <p:cNvSpPr txBox="1"/>
          <p:nvPr>
            <p:ph idx="1" type="body"/>
          </p:nvPr>
        </p:nvSpPr>
        <p:spPr>
          <a:xfrm>
            <a:off x="311700" y="1152475"/>
            <a:ext cx="42603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Mary the Mom</a:t>
            </a:r>
            <a:endParaRPr/>
          </a:p>
          <a:p>
            <a:pPr indent="-342900" lvl="0" marL="457200" rtl="0" algn="l">
              <a:spcBef>
                <a:spcPts val="0"/>
              </a:spcBef>
              <a:spcAft>
                <a:spcPts val="0"/>
              </a:spcAft>
              <a:buSzPts val="1800"/>
              <a:buChar char="●"/>
            </a:pPr>
            <a:r>
              <a:rPr lang="en"/>
              <a:t>Nöz offers safe, dermatologist-approved sun care that protects their skin and the planet while fitting seamlessly into their daily routine. It provides peace of mind with effective, eco-friendly protection that the whole family can rely on.</a:t>
            </a:r>
            <a:endParaRPr/>
          </a:p>
        </p:txBody>
      </p:sp>
      <p:pic>
        <p:nvPicPr>
          <p:cNvPr id="66" name="Google Shape;66;p14" title="Screenshot 2025-10-04 at 6.24.42 PM.png"/>
          <p:cNvPicPr preferRelativeResize="0"/>
          <p:nvPr/>
        </p:nvPicPr>
        <p:blipFill>
          <a:blip r:embed="rId3">
            <a:alphaModFix/>
          </a:blip>
          <a:stretch>
            <a:fillRect/>
          </a:stretch>
        </p:blipFill>
        <p:spPr>
          <a:xfrm>
            <a:off x="4724400" y="1169850"/>
            <a:ext cx="4267202" cy="238912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C5E8"/>
        </a:solidFill>
      </p:bgPr>
    </p:bg>
    <p:spTree>
      <p:nvGrpSpPr>
        <p:cNvPr id="70" name="Shape 70"/>
        <p:cNvGrpSpPr/>
        <p:nvPr/>
      </p:nvGrpSpPr>
      <p:grpSpPr>
        <a:xfrm>
          <a:off x="0" y="0"/>
          <a:ext cx="0" cy="0"/>
          <a:chOff x="0" y="0"/>
          <a:chExt cx="0" cy="0"/>
        </a:xfrm>
      </p:grpSpPr>
      <p:sp>
        <p:nvSpPr>
          <p:cNvPr id="71" name="Google Shape;71;p15"/>
          <p:cNvSpPr txBox="1"/>
          <p:nvPr>
            <p:ph type="title"/>
          </p:nvPr>
        </p:nvSpPr>
        <p:spPr>
          <a:xfrm>
            <a:off x="203275" y="191325"/>
            <a:ext cx="5618700" cy="804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a:t>Value Proposition</a:t>
            </a:r>
            <a:endParaRPr/>
          </a:p>
        </p:txBody>
      </p:sp>
      <p:sp>
        <p:nvSpPr>
          <p:cNvPr id="72" name="Google Shape;72;p15"/>
          <p:cNvSpPr txBox="1"/>
          <p:nvPr>
            <p:ph idx="4294967295" type="body"/>
          </p:nvPr>
        </p:nvSpPr>
        <p:spPr>
          <a:xfrm>
            <a:off x="279475" y="1142625"/>
            <a:ext cx="85206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n" sz="2400">
                <a:solidFill>
                  <a:schemeClr val="accent1"/>
                </a:solidFill>
              </a:rPr>
              <a:t>We sell reef-safe, vegan, cruelty-free sunscreen designed for families who care about safety and sustainability. For eco-conscious moms like Mary, Noz makes sun protection fun and worry-free with bold neon colors kids love and formulas that are gentle on skin and the planet.</a:t>
            </a:r>
            <a:endParaRPr sz="2400">
              <a:solidFill>
                <a:schemeClr val="accen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73763"/>
                </a:solidFill>
              </a:rPr>
              <a:t>Value Proposition </a:t>
            </a:r>
            <a:endParaRPr>
              <a:solidFill>
                <a:srgbClr val="073763"/>
              </a:solidFill>
            </a:endParaRPr>
          </a:p>
        </p:txBody>
      </p:sp>
      <p:sp>
        <p:nvSpPr>
          <p:cNvPr id="78" name="Google Shape;78;p16"/>
          <p:cNvSpPr txBox="1"/>
          <p:nvPr>
            <p:ph idx="1" type="body"/>
          </p:nvPr>
        </p:nvSpPr>
        <p:spPr>
          <a:xfrm>
            <a:off x="311700" y="1152475"/>
            <a:ext cx="4966200" cy="3416400"/>
          </a:xfrm>
          <a:prstGeom prst="rect">
            <a:avLst/>
          </a:prstGeom>
        </p:spPr>
        <p:txBody>
          <a:bodyPr anchorCtr="0" anchor="t" bIns="91425" lIns="91425" spcFirstLastPara="1" rIns="91425" wrap="square" tIns="91425">
            <a:normAutofit fontScale="55000" lnSpcReduction="10000"/>
          </a:bodyPr>
          <a:lstStyle/>
          <a:p>
            <a:pPr indent="-291465" lvl="0" marL="457200" rtl="0" algn="l">
              <a:spcBef>
                <a:spcPts val="0"/>
              </a:spcBef>
              <a:spcAft>
                <a:spcPts val="0"/>
              </a:spcAft>
              <a:buSzPct val="100000"/>
              <a:buChar char="●"/>
            </a:pPr>
            <a:r>
              <a:rPr lang="en"/>
              <a:t>I made sure the value proposition was featured across multiple sections of my site, including the homepage, product page, and About Us page, because it is central to how Nöz connects with customers. On the homepage, it is introduced through bold, playful messaging that immediately shows visitors what the brand stands for: safe, sustainable sun protection that is fun for the whole family. On the product page, it is reinforced with details about the product itself, highlighting that Nöz is reef-safe, vegan, cruelty-free, and dermatologist-approved, while also being colorful and kid-friendly. On the About Us page, the value proposition is expanded into the story behind the brand, showing our deeper purpose and commitment to safety, sustainability, and making sun care something families actually look forward to using.</a:t>
            </a:r>
            <a:endParaRPr/>
          </a:p>
          <a:p>
            <a:pPr indent="0" lvl="0" marL="457200" rtl="0" algn="l">
              <a:spcBef>
                <a:spcPts val="1200"/>
              </a:spcBef>
              <a:spcAft>
                <a:spcPts val="1200"/>
              </a:spcAft>
              <a:buNone/>
            </a:pPr>
            <a:r>
              <a:rPr lang="en"/>
              <a:t>Placing it in all three sections ensures visitors encounter Nöz’s core message, which is protection that is gentle on skin and the planet, with bright colors kids love and formulas families can trust, no matter where they are in their journey through the site. This consistent messaging builds credibility, strengthens brand identity, and ultimately makes it easier to convert visitors into customers.</a:t>
            </a:r>
            <a:endParaRPr/>
          </a:p>
        </p:txBody>
      </p:sp>
      <p:pic>
        <p:nvPicPr>
          <p:cNvPr id="79" name="Google Shape;79;p16" title="Screenshot 2025-10-04 at 6.53.23 PM.png"/>
          <p:cNvPicPr preferRelativeResize="0"/>
          <p:nvPr/>
        </p:nvPicPr>
        <p:blipFill>
          <a:blip r:embed="rId3">
            <a:alphaModFix/>
          </a:blip>
          <a:stretch>
            <a:fillRect/>
          </a:stretch>
        </p:blipFill>
        <p:spPr>
          <a:xfrm>
            <a:off x="5583625" y="78475"/>
            <a:ext cx="3066721" cy="1573799"/>
          </a:xfrm>
          <a:prstGeom prst="rect">
            <a:avLst/>
          </a:prstGeom>
          <a:noFill/>
          <a:ln>
            <a:noFill/>
          </a:ln>
        </p:spPr>
      </p:pic>
      <p:pic>
        <p:nvPicPr>
          <p:cNvPr id="80" name="Google Shape;80;p16" title="Screenshot 2025-10-04 at 6.54.27 PM.png"/>
          <p:cNvPicPr preferRelativeResize="0"/>
          <p:nvPr/>
        </p:nvPicPr>
        <p:blipFill>
          <a:blip r:embed="rId4">
            <a:alphaModFix/>
          </a:blip>
          <a:stretch>
            <a:fillRect/>
          </a:stretch>
        </p:blipFill>
        <p:spPr>
          <a:xfrm>
            <a:off x="5583625" y="3163463"/>
            <a:ext cx="3066726" cy="1665125"/>
          </a:xfrm>
          <a:prstGeom prst="rect">
            <a:avLst/>
          </a:prstGeom>
          <a:noFill/>
          <a:ln>
            <a:noFill/>
          </a:ln>
        </p:spPr>
      </p:pic>
      <p:pic>
        <p:nvPicPr>
          <p:cNvPr id="81" name="Google Shape;81;p16" title="Screenshot 2025-10-04 at 6.55.46 PM.png"/>
          <p:cNvPicPr preferRelativeResize="0"/>
          <p:nvPr/>
        </p:nvPicPr>
        <p:blipFill>
          <a:blip r:embed="rId5">
            <a:alphaModFix/>
          </a:blip>
          <a:stretch>
            <a:fillRect/>
          </a:stretch>
        </p:blipFill>
        <p:spPr>
          <a:xfrm>
            <a:off x="5583625" y="1652276"/>
            <a:ext cx="3066726" cy="167112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7"/>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73763"/>
                </a:solidFill>
              </a:rPr>
              <a:t>Brand Visuals - Color Palette</a:t>
            </a:r>
            <a:endParaRPr>
              <a:solidFill>
                <a:srgbClr val="073763"/>
              </a:solidFill>
            </a:endParaRPr>
          </a:p>
        </p:txBody>
      </p:sp>
      <p:sp>
        <p:nvSpPr>
          <p:cNvPr id="87" name="Google Shape;87;p17"/>
          <p:cNvSpPr txBox="1"/>
          <p:nvPr>
            <p:ph idx="1" type="body"/>
          </p:nvPr>
        </p:nvSpPr>
        <p:spPr>
          <a:xfrm>
            <a:off x="311700" y="1152475"/>
            <a:ext cx="4966200" cy="3416400"/>
          </a:xfrm>
          <a:prstGeom prst="rect">
            <a:avLst/>
          </a:prstGeom>
        </p:spPr>
        <p:txBody>
          <a:bodyPr anchorCtr="0" anchor="t" bIns="91425" lIns="91425" spcFirstLastPara="1" rIns="91425" wrap="square" tIns="91425">
            <a:normAutofit fontScale="62500" lnSpcReduction="20000"/>
          </a:bodyPr>
          <a:lstStyle/>
          <a:p>
            <a:pPr indent="-300038" lvl="0" marL="457200" rtl="0" algn="l">
              <a:spcBef>
                <a:spcPts val="0"/>
              </a:spcBef>
              <a:spcAft>
                <a:spcPts val="0"/>
              </a:spcAft>
              <a:buSzPct val="100000"/>
              <a:buChar char="●"/>
            </a:pPr>
            <a:r>
              <a:rPr lang="en"/>
              <a:t>Our color palette was chosen to communicate a sense of cleanliness, trust, and sustainability while still feeling playful and approachable, which are core parts of Nöz’s brand identity. The base of soft whites and creams creates a clean, minimal foundation that reflects the purity and simplicity of our reef-safe, vegan formulas. Shades of blue and green are used throughout to evoke feelings of calm, safety, and environmental consciousness, reinforcing our commitment to protecting both skin and the planet.</a:t>
            </a:r>
            <a:endParaRPr/>
          </a:p>
          <a:p>
            <a:pPr indent="0" lvl="0" marL="457200" rtl="0" algn="l">
              <a:spcBef>
                <a:spcPts val="1200"/>
              </a:spcBef>
              <a:spcAft>
                <a:spcPts val="1200"/>
              </a:spcAft>
              <a:buNone/>
            </a:pPr>
            <a:r>
              <a:rPr lang="en"/>
              <a:t>To keep the site fun and engaging, especially for younger audiences and families, we incorporated subtle pops of pastel pink, yellow, and red. These accent colors add a playful, energetic feel without overwhelming the design and mirror the bright, colorful personality of our products. Finally, the use of contrasting neutrals like charcoal and black ensures that key elements such as buttons and text remain easy to read and visually impactful, guiding users naturally toward calls to action.</a:t>
            </a:r>
            <a:endParaRPr/>
          </a:p>
        </p:txBody>
      </p:sp>
      <p:pic>
        <p:nvPicPr>
          <p:cNvPr id="88" name="Google Shape;88;p17" title="Screenshot 2025-10-04 at 7.00.49 PM.png"/>
          <p:cNvPicPr preferRelativeResize="0"/>
          <p:nvPr/>
        </p:nvPicPr>
        <p:blipFill>
          <a:blip r:embed="rId3">
            <a:alphaModFix/>
          </a:blip>
          <a:stretch>
            <a:fillRect/>
          </a:stretch>
        </p:blipFill>
        <p:spPr>
          <a:xfrm>
            <a:off x="7376075" y="2889272"/>
            <a:ext cx="1551800" cy="1489527"/>
          </a:xfrm>
          <a:prstGeom prst="rect">
            <a:avLst/>
          </a:prstGeom>
          <a:noFill/>
          <a:ln>
            <a:noFill/>
          </a:ln>
        </p:spPr>
      </p:pic>
      <p:pic>
        <p:nvPicPr>
          <p:cNvPr id="89" name="Google Shape;89;p17" title="Screenshot 2025-10-04 at 7.00.34 PM.png"/>
          <p:cNvPicPr preferRelativeResize="0"/>
          <p:nvPr/>
        </p:nvPicPr>
        <p:blipFill>
          <a:blip r:embed="rId4">
            <a:alphaModFix/>
          </a:blip>
          <a:stretch>
            <a:fillRect/>
          </a:stretch>
        </p:blipFill>
        <p:spPr>
          <a:xfrm>
            <a:off x="5726025" y="309500"/>
            <a:ext cx="1551800" cy="310884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8"/>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73763"/>
                </a:solidFill>
              </a:rPr>
              <a:t>Brand Visuals - Photography</a:t>
            </a:r>
            <a:endParaRPr>
              <a:solidFill>
                <a:srgbClr val="073763"/>
              </a:solidFill>
            </a:endParaRPr>
          </a:p>
        </p:txBody>
      </p:sp>
      <p:sp>
        <p:nvSpPr>
          <p:cNvPr id="95" name="Google Shape;95;p18"/>
          <p:cNvSpPr txBox="1"/>
          <p:nvPr>
            <p:ph idx="1" type="body"/>
          </p:nvPr>
        </p:nvSpPr>
        <p:spPr>
          <a:xfrm>
            <a:off x="136550" y="1075575"/>
            <a:ext cx="3377400" cy="3416400"/>
          </a:xfrm>
          <a:prstGeom prst="rect">
            <a:avLst/>
          </a:prstGeom>
        </p:spPr>
        <p:txBody>
          <a:bodyPr anchorCtr="0" anchor="t" bIns="91425" lIns="91425" spcFirstLastPara="1" rIns="91425" wrap="square" tIns="91425">
            <a:noAutofit/>
          </a:bodyPr>
          <a:lstStyle/>
          <a:p>
            <a:pPr indent="-289243" lvl="0" marL="457200" rtl="0" algn="l">
              <a:spcBef>
                <a:spcPts val="0"/>
              </a:spcBef>
              <a:spcAft>
                <a:spcPts val="0"/>
              </a:spcAft>
              <a:buSzPts val="955"/>
              <a:buChar char="●"/>
            </a:pPr>
            <a:r>
              <a:rPr lang="en" sz="955"/>
              <a:t>We chose this hero image because it perfectly captures the heart of Nöz’s brand: playful, vibrant, and family-friendly sun protection that’s as fun as it is effective. The image of two smiling children on the beach immediately communicates joy, warmth, and carefree summer moments, which aligns with our mission to make sun safety something families actually look forward to.</a:t>
            </a:r>
            <a:endParaRPr sz="955"/>
          </a:p>
          <a:p>
            <a:pPr indent="0" lvl="0" marL="457200" rtl="0" algn="l">
              <a:spcBef>
                <a:spcPts val="1200"/>
              </a:spcBef>
              <a:spcAft>
                <a:spcPts val="1200"/>
              </a:spcAft>
              <a:buSzPts val="523"/>
              <a:buNone/>
            </a:pPr>
            <a:r>
              <a:rPr lang="en" sz="955"/>
              <a:t>The bright natural lighting and pops of color in the sunscreen on their noses reinforce our brand’s emphasis on bold, cheerful aesthetics while highlighting the product’s unique design and purpose. It also visually reflects key brand pillars like eco-consciousness and family-centric values by showing the product being used outdoors in a natural environment. Most importantly, the photo feels approachable and real, which helps build trust with our target audience of parents looking for safe, sustainable, and fun SPF solutions for their families.</a:t>
            </a:r>
            <a:endParaRPr sz="955"/>
          </a:p>
        </p:txBody>
      </p:sp>
      <p:pic>
        <p:nvPicPr>
          <p:cNvPr id="96" name="Google Shape;96;p18" title="Screenshot 2025-10-04 at 6.53.23 PM.png"/>
          <p:cNvPicPr preferRelativeResize="0"/>
          <p:nvPr/>
        </p:nvPicPr>
        <p:blipFill>
          <a:blip r:embed="rId3">
            <a:alphaModFix/>
          </a:blip>
          <a:stretch>
            <a:fillRect/>
          </a:stretch>
        </p:blipFill>
        <p:spPr>
          <a:xfrm>
            <a:off x="3705299" y="1379200"/>
            <a:ext cx="5308150" cy="27240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9"/>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73763"/>
                </a:solidFill>
              </a:rPr>
              <a:t>SEO - Keyword research</a:t>
            </a:r>
            <a:endParaRPr>
              <a:solidFill>
                <a:srgbClr val="073763"/>
              </a:solidFill>
            </a:endParaRPr>
          </a:p>
        </p:txBody>
      </p:sp>
      <p:sp>
        <p:nvSpPr>
          <p:cNvPr id="102" name="Google Shape;102;p19"/>
          <p:cNvSpPr txBox="1"/>
          <p:nvPr>
            <p:ph idx="1" type="body"/>
          </p:nvPr>
        </p:nvSpPr>
        <p:spPr>
          <a:xfrm>
            <a:off x="311700" y="1152475"/>
            <a:ext cx="3666600" cy="3416400"/>
          </a:xfrm>
          <a:prstGeom prst="rect">
            <a:avLst/>
          </a:prstGeom>
        </p:spPr>
        <p:txBody>
          <a:bodyPr anchorCtr="0" anchor="t" bIns="91425" lIns="91425" spcFirstLastPara="1" rIns="91425" wrap="square" tIns="91425">
            <a:normAutofit fontScale="62500"/>
          </a:bodyPr>
          <a:lstStyle/>
          <a:p>
            <a:pPr indent="-300038" lvl="0" marL="457200" rtl="0" algn="l">
              <a:spcBef>
                <a:spcPts val="0"/>
              </a:spcBef>
              <a:spcAft>
                <a:spcPts val="0"/>
              </a:spcAft>
              <a:buSzPct val="100000"/>
              <a:buAutoNum type="arabicPeriod"/>
            </a:pPr>
            <a:r>
              <a:rPr lang="en"/>
              <a:t>Reef safe sunscreen</a:t>
            </a:r>
            <a:endParaRPr/>
          </a:p>
          <a:p>
            <a:pPr indent="-300038" lvl="0" marL="457200" rtl="0" algn="l">
              <a:spcBef>
                <a:spcPts val="0"/>
              </a:spcBef>
              <a:spcAft>
                <a:spcPts val="0"/>
              </a:spcAft>
              <a:buSzPct val="100000"/>
              <a:buAutoNum type="arabicPeriod"/>
            </a:pPr>
            <a:r>
              <a:rPr lang="en"/>
              <a:t>Eco friendly sunscreen</a:t>
            </a:r>
            <a:endParaRPr/>
          </a:p>
          <a:p>
            <a:pPr indent="-300038" lvl="0" marL="457200" rtl="0" algn="l">
              <a:spcBef>
                <a:spcPts val="0"/>
              </a:spcBef>
              <a:spcAft>
                <a:spcPts val="0"/>
              </a:spcAft>
              <a:buSzPct val="100000"/>
              <a:buAutoNum type="arabicPeriod"/>
            </a:pPr>
            <a:r>
              <a:rPr lang="en"/>
              <a:t>Zero waste skincare</a:t>
            </a:r>
            <a:endParaRPr/>
          </a:p>
          <a:p>
            <a:pPr indent="-300038" lvl="0" marL="457200" rtl="0" algn="l">
              <a:spcBef>
                <a:spcPts val="0"/>
              </a:spcBef>
              <a:spcAft>
                <a:spcPts val="0"/>
              </a:spcAft>
              <a:buSzPct val="100000"/>
              <a:buAutoNum type="arabicPeriod"/>
            </a:pPr>
            <a:r>
              <a:rPr lang="en"/>
              <a:t>Colorful sunscreen</a:t>
            </a:r>
            <a:endParaRPr/>
          </a:p>
          <a:p>
            <a:pPr indent="-300038" lvl="0" marL="457200" rtl="0" algn="l">
              <a:spcBef>
                <a:spcPts val="0"/>
              </a:spcBef>
              <a:spcAft>
                <a:spcPts val="0"/>
              </a:spcAft>
              <a:buSzPct val="100000"/>
              <a:buAutoNum type="arabicPeriod"/>
            </a:pPr>
            <a:r>
              <a:rPr lang="en"/>
              <a:t>Vegan beauty</a:t>
            </a:r>
            <a:endParaRPr/>
          </a:p>
          <a:p>
            <a:pPr indent="-300038" lvl="0" marL="457200" rtl="0" algn="l">
              <a:spcBef>
                <a:spcPts val="0"/>
              </a:spcBef>
              <a:spcAft>
                <a:spcPts val="0"/>
              </a:spcAft>
              <a:buSzPct val="100000"/>
              <a:buChar char="●"/>
            </a:pPr>
            <a:r>
              <a:rPr lang="en"/>
              <a:t>I chose these keywords because they are highly relevant to Nöz’s brand values and product benefits, reflecting what your target audience is actively searching for. They also balance high search volume terms (“reef safe sunscreen” and “eco friendly sunscreen”) with more niche but differentiating phrases (“zero waste skincare,” “colorful sunscreen,” and “vegan beauty”), which helps improve SEO while showcasing Nöz’s unique positioning.</a:t>
            </a:r>
            <a:endParaRPr/>
          </a:p>
        </p:txBody>
      </p:sp>
      <p:pic>
        <p:nvPicPr>
          <p:cNvPr id="103" name="Google Shape;103;p19" title="Screenshot 2025-10-04 at 7.08.48 PM.png"/>
          <p:cNvPicPr preferRelativeResize="0"/>
          <p:nvPr/>
        </p:nvPicPr>
        <p:blipFill>
          <a:blip r:embed="rId3">
            <a:alphaModFix/>
          </a:blip>
          <a:stretch>
            <a:fillRect/>
          </a:stretch>
        </p:blipFill>
        <p:spPr>
          <a:xfrm>
            <a:off x="4192851" y="1413800"/>
            <a:ext cx="4739598" cy="23158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0"/>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73763"/>
                </a:solidFill>
              </a:rPr>
              <a:t>SEO - Site Meta Tags</a:t>
            </a:r>
            <a:endParaRPr>
              <a:solidFill>
                <a:srgbClr val="073763"/>
              </a:solidFill>
            </a:endParaRPr>
          </a:p>
        </p:txBody>
      </p:sp>
      <p:sp>
        <p:nvSpPr>
          <p:cNvPr id="109" name="Google Shape;109;p20"/>
          <p:cNvSpPr txBox="1"/>
          <p:nvPr>
            <p:ph idx="1" type="body"/>
          </p:nvPr>
        </p:nvSpPr>
        <p:spPr>
          <a:xfrm>
            <a:off x="311700" y="1152475"/>
            <a:ext cx="49662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 site’s meta title is crucial for SEO because it helps search engines understand what your page is about and directly influences how your site appears in search results, improving visibility and click-through rates.</a:t>
            </a:r>
            <a:endParaRPr/>
          </a:p>
          <a:p>
            <a:pPr indent="-317500" lvl="1" marL="914400" rtl="0" algn="l">
              <a:spcBef>
                <a:spcPts val="0"/>
              </a:spcBef>
              <a:spcAft>
                <a:spcPts val="0"/>
              </a:spcAft>
              <a:buSzPts val="1400"/>
              <a:buChar char="○"/>
            </a:pPr>
            <a:r>
              <a:rPr lang="en"/>
              <a:t>Clean</a:t>
            </a:r>
            <a:endParaRPr/>
          </a:p>
          <a:p>
            <a:pPr indent="-317500" lvl="1" marL="914400" rtl="0" algn="l">
              <a:spcBef>
                <a:spcPts val="0"/>
              </a:spcBef>
              <a:spcAft>
                <a:spcPts val="0"/>
              </a:spcAft>
              <a:buSzPts val="1400"/>
              <a:buChar char="○"/>
            </a:pPr>
            <a:r>
              <a:rPr lang="en"/>
              <a:t>Safe</a:t>
            </a:r>
            <a:endParaRPr/>
          </a:p>
          <a:p>
            <a:pPr indent="-317500" lvl="1" marL="914400" rtl="0" algn="l">
              <a:spcBef>
                <a:spcPts val="0"/>
              </a:spcBef>
              <a:spcAft>
                <a:spcPts val="0"/>
              </a:spcAft>
              <a:buSzPts val="1400"/>
              <a:buChar char="○"/>
            </a:pPr>
            <a:r>
              <a:rPr lang="en"/>
              <a:t>Eco friendly sunscreen</a:t>
            </a:r>
            <a:endParaRPr/>
          </a:p>
        </p:txBody>
      </p:sp>
      <p:pic>
        <p:nvPicPr>
          <p:cNvPr id="110" name="Google Shape;110;p20" title="IMG_9572.png"/>
          <p:cNvPicPr preferRelativeResize="0"/>
          <p:nvPr/>
        </p:nvPicPr>
        <p:blipFill>
          <a:blip r:embed="rId3">
            <a:alphaModFix/>
          </a:blip>
          <a:stretch>
            <a:fillRect/>
          </a:stretch>
        </p:blipFill>
        <p:spPr>
          <a:xfrm>
            <a:off x="5812650" y="487075"/>
            <a:ext cx="2865938" cy="38212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1"/>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73763"/>
                </a:solidFill>
              </a:rPr>
              <a:t>Landing Page Optimization</a:t>
            </a:r>
            <a:endParaRPr>
              <a:solidFill>
                <a:srgbClr val="073763"/>
              </a:solidFill>
            </a:endParaRPr>
          </a:p>
        </p:txBody>
      </p:sp>
      <p:sp>
        <p:nvSpPr>
          <p:cNvPr id="116" name="Google Shape;116;p21"/>
          <p:cNvSpPr txBox="1"/>
          <p:nvPr>
            <p:ph idx="1" type="body"/>
          </p:nvPr>
        </p:nvSpPr>
        <p:spPr>
          <a:xfrm>
            <a:off x="311700" y="1152475"/>
            <a:ext cx="4322100" cy="3416400"/>
          </a:xfrm>
          <a:prstGeom prst="rect">
            <a:avLst/>
          </a:prstGeom>
        </p:spPr>
        <p:txBody>
          <a:bodyPr anchorCtr="0" anchor="t" bIns="91425" lIns="91425" spcFirstLastPara="1" rIns="91425" wrap="square" tIns="91425">
            <a:normAutofit lnSpcReduction="20000"/>
          </a:bodyPr>
          <a:lstStyle/>
          <a:p>
            <a:pPr indent="-342900" lvl="0" marL="457200" marR="0" rtl="0" algn="l">
              <a:lnSpc>
                <a:spcPct val="115000"/>
              </a:lnSpc>
              <a:spcBef>
                <a:spcPts val="0"/>
              </a:spcBef>
              <a:spcAft>
                <a:spcPts val="0"/>
              </a:spcAft>
              <a:buSzPts val="1800"/>
              <a:buChar char="●"/>
            </a:pPr>
            <a:r>
              <a:rPr lang="en"/>
              <a:t>Color contrast</a:t>
            </a:r>
            <a:endParaRPr/>
          </a:p>
          <a:p>
            <a:pPr indent="-342900" lvl="0" marL="457200" marR="0" rtl="0" algn="l">
              <a:lnSpc>
                <a:spcPct val="115000"/>
              </a:lnSpc>
              <a:spcBef>
                <a:spcPts val="0"/>
              </a:spcBef>
              <a:spcAft>
                <a:spcPts val="0"/>
              </a:spcAft>
              <a:buSzPts val="1800"/>
              <a:buChar char="●"/>
            </a:pPr>
            <a:r>
              <a:rPr lang="en"/>
              <a:t>Clear CTA buttons</a:t>
            </a:r>
            <a:endParaRPr/>
          </a:p>
          <a:p>
            <a:pPr indent="-342900" lvl="0" marL="457200" marR="0" rtl="0" algn="l">
              <a:lnSpc>
                <a:spcPct val="115000"/>
              </a:lnSpc>
              <a:spcBef>
                <a:spcPts val="0"/>
              </a:spcBef>
              <a:spcAft>
                <a:spcPts val="0"/>
              </a:spcAft>
              <a:buSzPts val="1800"/>
              <a:buChar char="●"/>
            </a:pPr>
            <a:r>
              <a:rPr lang="en"/>
              <a:t>Strategic whitespace</a:t>
            </a:r>
            <a:endParaRPr/>
          </a:p>
          <a:p>
            <a:pPr indent="-342900" lvl="0" marL="457200" marR="0" rtl="0" algn="l">
              <a:lnSpc>
                <a:spcPct val="115000"/>
              </a:lnSpc>
              <a:spcBef>
                <a:spcPts val="0"/>
              </a:spcBef>
              <a:spcAft>
                <a:spcPts val="0"/>
              </a:spcAft>
              <a:buSzPts val="1800"/>
              <a:buChar char="●"/>
            </a:pPr>
            <a:r>
              <a:rPr lang="en"/>
              <a:t>Directional cues in imagery</a:t>
            </a:r>
            <a:endParaRPr/>
          </a:p>
          <a:p>
            <a:pPr indent="-342900" lvl="0" marL="457200" marR="0" rtl="0" algn="l">
              <a:lnSpc>
                <a:spcPct val="115000"/>
              </a:lnSpc>
              <a:spcBef>
                <a:spcPts val="0"/>
              </a:spcBef>
              <a:spcAft>
                <a:spcPts val="0"/>
              </a:spcAft>
              <a:buSzPts val="1800"/>
              <a:buChar char="●"/>
            </a:pPr>
            <a:r>
              <a:rPr lang="en"/>
              <a:t>Trust badges and secure checkout icons</a:t>
            </a:r>
            <a:endParaRPr/>
          </a:p>
          <a:p>
            <a:pPr indent="-342900" lvl="0" marL="457200" marR="0" rtl="0" algn="l">
              <a:lnSpc>
                <a:spcPct val="115000"/>
              </a:lnSpc>
              <a:spcBef>
                <a:spcPts val="0"/>
              </a:spcBef>
              <a:spcAft>
                <a:spcPts val="0"/>
              </a:spcAft>
              <a:buSzPts val="1800"/>
              <a:buChar char="●"/>
            </a:pPr>
            <a:r>
              <a:rPr lang="en"/>
              <a:t>Simplified navigation</a:t>
            </a:r>
            <a:endParaRPr/>
          </a:p>
          <a:p>
            <a:pPr indent="-342900" lvl="0" marL="457200" marR="0" rtl="0" algn="l">
              <a:lnSpc>
                <a:spcPct val="115000"/>
              </a:lnSpc>
              <a:spcBef>
                <a:spcPts val="0"/>
              </a:spcBef>
              <a:spcAft>
                <a:spcPts val="0"/>
              </a:spcAft>
              <a:buSzPts val="1800"/>
              <a:buChar char="●"/>
            </a:pPr>
            <a:r>
              <a:rPr lang="en"/>
              <a:t>Optimized hero section with offer messaging</a:t>
            </a:r>
            <a:endParaRPr/>
          </a:p>
          <a:p>
            <a:pPr indent="-342900" lvl="0" marL="457200" marR="0" rtl="0" algn="l">
              <a:lnSpc>
                <a:spcPct val="115000"/>
              </a:lnSpc>
              <a:spcBef>
                <a:spcPts val="0"/>
              </a:spcBef>
              <a:spcAft>
                <a:spcPts val="0"/>
              </a:spcAft>
              <a:buSzPts val="1800"/>
              <a:buChar char="●"/>
            </a:pPr>
            <a:r>
              <a:rPr lang="en"/>
              <a:t>Consistent brand color palette</a:t>
            </a:r>
            <a:endParaRPr/>
          </a:p>
          <a:p>
            <a:pPr indent="-342900" lvl="0" marL="457200" marR="0" rtl="0" algn="l">
              <a:lnSpc>
                <a:spcPct val="115000"/>
              </a:lnSpc>
              <a:spcBef>
                <a:spcPts val="0"/>
              </a:spcBef>
              <a:spcAft>
                <a:spcPts val="0"/>
              </a:spcAft>
              <a:buSzPts val="1800"/>
              <a:buChar char="●"/>
            </a:pPr>
            <a:r>
              <a:rPr lang="en"/>
              <a:t>High-quality, relevant imagery</a:t>
            </a:r>
            <a:endParaRPr/>
          </a:p>
          <a:p>
            <a:pPr indent="-342900" lvl="0" marL="457200" marR="0" rtl="0" algn="l">
              <a:lnSpc>
                <a:spcPct val="115000"/>
              </a:lnSpc>
              <a:spcBef>
                <a:spcPts val="0"/>
              </a:spcBef>
              <a:spcAft>
                <a:spcPts val="0"/>
              </a:spcAft>
              <a:buSzPts val="1800"/>
              <a:buChar char="●"/>
            </a:pPr>
            <a:r>
              <a:rPr lang="en"/>
              <a:t>Social proof through reviews</a:t>
            </a:r>
            <a:endParaRPr/>
          </a:p>
        </p:txBody>
      </p:sp>
      <p:pic>
        <p:nvPicPr>
          <p:cNvPr id="117" name="Google Shape;117;p21" title="Screenshot 2025-10-04 at 6.53.23 PM.png"/>
          <p:cNvPicPr preferRelativeResize="0"/>
          <p:nvPr/>
        </p:nvPicPr>
        <p:blipFill>
          <a:blip r:embed="rId3">
            <a:alphaModFix/>
          </a:blip>
          <a:stretch>
            <a:fillRect/>
          </a:stretch>
        </p:blipFill>
        <p:spPr>
          <a:xfrm>
            <a:off x="5202725" y="1017450"/>
            <a:ext cx="3561303" cy="1827602"/>
          </a:xfrm>
          <a:prstGeom prst="rect">
            <a:avLst/>
          </a:prstGeom>
          <a:noFill/>
          <a:ln>
            <a:noFill/>
          </a:ln>
        </p:spPr>
      </p:pic>
      <p:pic>
        <p:nvPicPr>
          <p:cNvPr id="118" name="Google Shape;118;p21" title="Screenshot 2025-10-04 at 7.25.33 PM.png"/>
          <p:cNvPicPr preferRelativeResize="0"/>
          <p:nvPr/>
        </p:nvPicPr>
        <p:blipFill>
          <a:blip r:embed="rId4">
            <a:alphaModFix/>
          </a:blip>
          <a:stretch>
            <a:fillRect/>
          </a:stretch>
        </p:blipFill>
        <p:spPr>
          <a:xfrm>
            <a:off x="5313750" y="2997451"/>
            <a:ext cx="3339256" cy="15714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2"/>
          <p:cNvSpPr txBox="1"/>
          <p:nvPr>
            <p:ph type="title"/>
          </p:nvPr>
        </p:nvSpPr>
        <p:spPr>
          <a:xfrm>
            <a:off x="256525" y="137775"/>
            <a:ext cx="88323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1C4587"/>
                </a:solidFill>
              </a:rPr>
              <a:t>Build Out Your New About Page</a:t>
            </a:r>
            <a:r>
              <a:rPr lang="en">
                <a:solidFill>
                  <a:srgbClr val="1C4587"/>
                </a:solidFill>
              </a:rPr>
              <a:t> </a:t>
            </a:r>
            <a:endParaRPr sz="3100"/>
          </a:p>
        </p:txBody>
      </p:sp>
      <p:grpSp>
        <p:nvGrpSpPr>
          <p:cNvPr id="124" name="Google Shape;124;p22"/>
          <p:cNvGrpSpPr/>
          <p:nvPr/>
        </p:nvGrpSpPr>
        <p:grpSpPr>
          <a:xfrm>
            <a:off x="0" y="763875"/>
            <a:ext cx="9034500" cy="4214351"/>
            <a:chOff x="0" y="763875"/>
            <a:chExt cx="9034500" cy="4214351"/>
          </a:xfrm>
        </p:grpSpPr>
        <p:sp>
          <p:nvSpPr>
            <p:cNvPr id="125" name="Google Shape;125;p22"/>
            <p:cNvSpPr txBox="1"/>
            <p:nvPr/>
          </p:nvSpPr>
          <p:spPr>
            <a:xfrm>
              <a:off x="0" y="763875"/>
              <a:ext cx="9034500" cy="35880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chemeClr val="dk2"/>
                </a:buClr>
                <a:buSzPts val="1800"/>
                <a:buFont typeface="Domine"/>
                <a:buChar char="●"/>
              </a:pPr>
              <a:r>
                <a:rPr b="1" lang="en" sz="1800">
                  <a:solidFill>
                    <a:schemeClr val="dk2"/>
                  </a:solidFill>
                  <a:latin typeface="Domine"/>
                  <a:ea typeface="Domine"/>
                  <a:cs typeface="Domine"/>
                  <a:sym typeface="Domine"/>
                </a:rPr>
                <a:t>Create “About Us” page content using brand guidelines and ChatGPT!</a:t>
              </a:r>
              <a:endParaRPr b="1" sz="1800">
                <a:solidFill>
                  <a:schemeClr val="dk2"/>
                </a:solidFill>
                <a:latin typeface="Domine"/>
                <a:ea typeface="Domine"/>
                <a:cs typeface="Domine"/>
                <a:sym typeface="Domine"/>
              </a:endParaRPr>
            </a:p>
            <a:p>
              <a:pPr indent="-304800" lvl="1" marL="914400" rtl="0" algn="l">
                <a:lnSpc>
                  <a:spcPct val="115000"/>
                </a:lnSpc>
                <a:spcBef>
                  <a:spcPts val="0"/>
                </a:spcBef>
                <a:spcAft>
                  <a:spcPts val="0"/>
                </a:spcAft>
                <a:buClr>
                  <a:schemeClr val="dk2"/>
                </a:buClr>
                <a:buSzPts val="1200"/>
                <a:buFont typeface="Domine"/>
                <a:buChar char="○"/>
              </a:pPr>
              <a:r>
                <a:rPr lang="en" sz="1200">
                  <a:solidFill>
                    <a:schemeClr val="dk2"/>
                  </a:solidFill>
                  <a:latin typeface="Domine"/>
                  <a:ea typeface="Domine"/>
                  <a:cs typeface="Domine"/>
                  <a:sym typeface="Domine"/>
                </a:rPr>
                <a:t>Create at least 3 paragraphs of copy that talks directly to target audience (your persona) about the purpose/mission of Noz and add a screenshot of your programmed copy on </a:t>
              </a:r>
              <a:r>
                <a:rPr b="1" lang="en" sz="1200">
                  <a:solidFill>
                    <a:schemeClr val="dk2"/>
                  </a:solidFill>
                  <a:latin typeface="Domine"/>
                  <a:ea typeface="Domine"/>
                  <a:cs typeface="Domine"/>
                  <a:sym typeface="Domine"/>
                </a:rPr>
                <a:t>the next slide</a:t>
              </a:r>
              <a:endParaRPr b="1" sz="1200">
                <a:solidFill>
                  <a:schemeClr val="dk2"/>
                </a:solidFill>
                <a:latin typeface="Domine"/>
                <a:ea typeface="Domine"/>
                <a:cs typeface="Domine"/>
                <a:sym typeface="Domine"/>
              </a:endParaRPr>
            </a:p>
            <a:p>
              <a:pPr indent="-317500" lvl="1" marL="914400" rtl="0" algn="l">
                <a:lnSpc>
                  <a:spcPct val="115000"/>
                </a:lnSpc>
                <a:spcBef>
                  <a:spcPts val="0"/>
                </a:spcBef>
                <a:spcAft>
                  <a:spcPts val="0"/>
                </a:spcAft>
                <a:buClr>
                  <a:schemeClr val="dk2"/>
                </a:buClr>
                <a:buSzPts val="1400"/>
                <a:buFont typeface="Domine"/>
                <a:buChar char="○"/>
              </a:pPr>
              <a:r>
                <a:rPr lang="en" sz="1200">
                  <a:solidFill>
                    <a:schemeClr val="dk2"/>
                  </a:solidFill>
                  <a:latin typeface="Domine"/>
                  <a:ea typeface="Domine"/>
                  <a:cs typeface="Domine"/>
                  <a:sym typeface="Domine"/>
                </a:rPr>
                <a:t>Create 3 images using ChatGPT and or Canva and add a screenshot of your programmed images on</a:t>
              </a:r>
              <a:r>
                <a:rPr b="1" lang="en" sz="1200">
                  <a:solidFill>
                    <a:schemeClr val="dk2"/>
                  </a:solidFill>
                  <a:latin typeface="Domine"/>
                  <a:ea typeface="Domine"/>
                  <a:cs typeface="Domine"/>
                  <a:sym typeface="Domine"/>
                </a:rPr>
                <a:t> the next slide</a:t>
              </a:r>
              <a:br>
                <a:rPr lang="en">
                  <a:solidFill>
                    <a:schemeClr val="dk2"/>
                  </a:solidFill>
                  <a:latin typeface="Domine"/>
                  <a:ea typeface="Domine"/>
                  <a:cs typeface="Domine"/>
                  <a:sym typeface="Domine"/>
                </a:rPr>
              </a:br>
              <a:endParaRPr sz="800">
                <a:solidFill>
                  <a:schemeClr val="dk2"/>
                </a:solidFill>
                <a:latin typeface="Domine"/>
                <a:ea typeface="Domine"/>
                <a:cs typeface="Domine"/>
                <a:sym typeface="Domine"/>
              </a:endParaRPr>
            </a:p>
            <a:p>
              <a:pPr indent="-342900" lvl="0" marL="457200" rtl="0" algn="l">
                <a:lnSpc>
                  <a:spcPct val="115000"/>
                </a:lnSpc>
                <a:spcBef>
                  <a:spcPts val="0"/>
                </a:spcBef>
                <a:spcAft>
                  <a:spcPts val="0"/>
                </a:spcAft>
                <a:buClr>
                  <a:schemeClr val="dk2"/>
                </a:buClr>
                <a:buSzPts val="1800"/>
                <a:buFont typeface="Domine"/>
                <a:buChar char="●"/>
              </a:pPr>
              <a:r>
                <a:rPr b="1" lang="en" sz="1800">
                  <a:solidFill>
                    <a:schemeClr val="dk2"/>
                  </a:solidFill>
                  <a:latin typeface="Domine"/>
                  <a:ea typeface="Domine"/>
                  <a:cs typeface="Domine"/>
                  <a:sym typeface="Domine"/>
                </a:rPr>
                <a:t>Example Prompt for About Page Copy:</a:t>
              </a:r>
              <a:endParaRPr>
                <a:solidFill>
                  <a:schemeClr val="dk2"/>
                </a:solidFill>
                <a:latin typeface="Domine"/>
                <a:ea typeface="Domine"/>
                <a:cs typeface="Domine"/>
                <a:sym typeface="Domine"/>
              </a:endParaRPr>
            </a:p>
            <a:p>
              <a:pPr indent="0" lvl="0" marL="914400" rtl="0" algn="l">
                <a:lnSpc>
                  <a:spcPct val="115000"/>
                </a:lnSpc>
                <a:spcBef>
                  <a:spcPts val="1200"/>
                </a:spcBef>
                <a:spcAft>
                  <a:spcPts val="0"/>
                </a:spcAft>
                <a:buNone/>
              </a:pPr>
              <a:br>
                <a:rPr lang="en">
                  <a:solidFill>
                    <a:schemeClr val="dk2"/>
                  </a:solidFill>
                  <a:latin typeface="Domine"/>
                  <a:ea typeface="Domine"/>
                  <a:cs typeface="Domine"/>
                  <a:sym typeface="Domine"/>
                </a:rPr>
              </a:br>
              <a:br>
                <a:rPr lang="en">
                  <a:solidFill>
                    <a:schemeClr val="dk2"/>
                  </a:solidFill>
                  <a:latin typeface="Domine"/>
                  <a:ea typeface="Domine"/>
                  <a:cs typeface="Domine"/>
                  <a:sym typeface="Domine"/>
                </a:rPr>
              </a:br>
              <a:endParaRPr>
                <a:solidFill>
                  <a:schemeClr val="dk2"/>
                </a:solidFill>
                <a:latin typeface="Domine"/>
                <a:ea typeface="Domine"/>
                <a:cs typeface="Domine"/>
                <a:sym typeface="Domine"/>
              </a:endParaRPr>
            </a:p>
            <a:p>
              <a:pPr indent="-342900" lvl="0" marL="457200" rtl="0" algn="l">
                <a:lnSpc>
                  <a:spcPct val="115000"/>
                </a:lnSpc>
                <a:spcBef>
                  <a:spcPts val="1200"/>
                </a:spcBef>
                <a:spcAft>
                  <a:spcPts val="0"/>
                </a:spcAft>
                <a:buClr>
                  <a:schemeClr val="dk2"/>
                </a:buClr>
                <a:buSzPts val="1800"/>
                <a:buFont typeface="Domine"/>
                <a:buChar char="●"/>
              </a:pPr>
              <a:r>
                <a:rPr b="1" lang="en" sz="1800">
                  <a:solidFill>
                    <a:schemeClr val="dk2"/>
                  </a:solidFill>
                  <a:latin typeface="Domine"/>
                  <a:ea typeface="Domine"/>
                  <a:cs typeface="Domine"/>
                  <a:sym typeface="Domine"/>
                </a:rPr>
                <a:t>Example Prompt for About Page Images:</a:t>
              </a:r>
              <a:endParaRPr b="1" sz="1800">
                <a:solidFill>
                  <a:schemeClr val="dk2"/>
                </a:solidFill>
                <a:latin typeface="Domine"/>
                <a:ea typeface="Domine"/>
                <a:cs typeface="Domine"/>
                <a:sym typeface="Domine"/>
              </a:endParaRPr>
            </a:p>
            <a:p>
              <a:pPr indent="0" lvl="0" marL="914400" rtl="0" algn="l">
                <a:lnSpc>
                  <a:spcPct val="115000"/>
                </a:lnSpc>
                <a:spcBef>
                  <a:spcPts val="1200"/>
                </a:spcBef>
                <a:spcAft>
                  <a:spcPts val="1200"/>
                </a:spcAft>
                <a:buNone/>
              </a:pPr>
              <a:r>
                <a:t/>
              </a:r>
              <a:endParaRPr>
                <a:solidFill>
                  <a:schemeClr val="dk2"/>
                </a:solidFill>
                <a:latin typeface="Domine"/>
                <a:ea typeface="Domine"/>
                <a:cs typeface="Domine"/>
                <a:sym typeface="Domine"/>
              </a:endParaRPr>
            </a:p>
          </p:txBody>
        </p:sp>
        <p:pic>
          <p:nvPicPr>
            <p:cNvPr id="126" name="Google Shape;126;p22" title="Try This Prompt about us page.png"/>
            <p:cNvPicPr preferRelativeResize="0"/>
            <p:nvPr/>
          </p:nvPicPr>
          <p:blipFill rotWithShape="1">
            <a:blip r:embed="rId3">
              <a:alphaModFix/>
            </a:blip>
            <a:srcRect b="66667" l="0" r="0" t="0"/>
            <a:stretch/>
          </p:blipFill>
          <p:spPr>
            <a:xfrm>
              <a:off x="917625" y="2437125"/>
              <a:ext cx="6085248" cy="1140974"/>
            </a:xfrm>
            <a:prstGeom prst="rect">
              <a:avLst/>
            </a:prstGeom>
            <a:noFill/>
            <a:ln>
              <a:noFill/>
            </a:ln>
          </p:spPr>
        </p:pic>
        <p:pic>
          <p:nvPicPr>
            <p:cNvPr id="127" name="Google Shape;127;p22" title="Try This Prompt about us page.png"/>
            <p:cNvPicPr preferRelativeResize="0"/>
            <p:nvPr/>
          </p:nvPicPr>
          <p:blipFill rotWithShape="1">
            <a:blip r:embed="rId3">
              <a:alphaModFix/>
            </a:blip>
            <a:srcRect b="25043" l="0" r="0" t="41623"/>
            <a:stretch/>
          </p:blipFill>
          <p:spPr>
            <a:xfrm>
              <a:off x="917625" y="3968550"/>
              <a:ext cx="5384976" cy="1009676"/>
            </a:xfrm>
            <a:prstGeom prst="rect">
              <a:avLst/>
            </a:prstGeom>
            <a:no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3"/>
          <p:cNvSpPr txBox="1"/>
          <p:nvPr>
            <p:ph type="title"/>
          </p:nvPr>
        </p:nvSpPr>
        <p:spPr>
          <a:xfrm>
            <a:off x="256525" y="137775"/>
            <a:ext cx="88323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1C4587"/>
                </a:solidFill>
              </a:rPr>
              <a:t>Build Out Your New About Page </a:t>
            </a:r>
            <a:endParaRPr sz="3100"/>
          </a:p>
        </p:txBody>
      </p:sp>
      <p:pic>
        <p:nvPicPr>
          <p:cNvPr id="133" name="Google Shape;133;p23" title="Screenshot 2025-10-04 at 7.36.49 PM.png"/>
          <p:cNvPicPr preferRelativeResize="0"/>
          <p:nvPr/>
        </p:nvPicPr>
        <p:blipFill>
          <a:blip r:embed="rId3">
            <a:alphaModFix/>
          </a:blip>
          <a:stretch>
            <a:fillRect/>
          </a:stretch>
        </p:blipFill>
        <p:spPr>
          <a:xfrm>
            <a:off x="152400" y="916275"/>
            <a:ext cx="4187356" cy="4074824"/>
          </a:xfrm>
          <a:prstGeom prst="rect">
            <a:avLst/>
          </a:prstGeom>
          <a:noFill/>
          <a:ln>
            <a:noFill/>
          </a:ln>
        </p:spPr>
      </p:pic>
      <p:pic>
        <p:nvPicPr>
          <p:cNvPr id="134" name="Google Shape;134;p23" title="Screenshot 2025-10-04 at 7.36.54 PM.png"/>
          <p:cNvPicPr preferRelativeResize="0"/>
          <p:nvPr/>
        </p:nvPicPr>
        <p:blipFill>
          <a:blip r:embed="rId4">
            <a:alphaModFix/>
          </a:blip>
          <a:stretch>
            <a:fillRect/>
          </a:stretch>
        </p:blipFill>
        <p:spPr>
          <a:xfrm>
            <a:off x="4492156" y="916275"/>
            <a:ext cx="4499445" cy="282674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4"/>
          <p:cNvSpPr txBox="1"/>
          <p:nvPr>
            <p:ph type="title"/>
          </p:nvPr>
        </p:nvSpPr>
        <p:spPr>
          <a:xfrm>
            <a:off x="311700" y="-658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73763"/>
                </a:solidFill>
              </a:rPr>
              <a:t>Executive Summary</a:t>
            </a:r>
            <a:endParaRPr>
              <a:solidFill>
                <a:srgbClr val="073763"/>
              </a:solidFill>
            </a:endParaRPr>
          </a:p>
        </p:txBody>
      </p:sp>
      <p:sp>
        <p:nvSpPr>
          <p:cNvPr id="140" name="Google Shape;140;p24"/>
          <p:cNvSpPr txBox="1"/>
          <p:nvPr>
            <p:ph idx="1" type="body"/>
          </p:nvPr>
        </p:nvSpPr>
        <p:spPr>
          <a:xfrm>
            <a:off x="144900" y="542875"/>
            <a:ext cx="8892600" cy="851700"/>
          </a:xfrm>
          <a:prstGeom prst="rect">
            <a:avLst/>
          </a:prstGeom>
        </p:spPr>
        <p:txBody>
          <a:bodyPr anchorCtr="0" anchor="t" bIns="91425" lIns="91425" spcFirstLastPara="1" rIns="91425" wrap="square" tIns="91425">
            <a:normAutofit fontScale="92500"/>
          </a:bodyPr>
          <a:lstStyle/>
          <a:p>
            <a:pPr indent="-299085" lvl="0" marL="457200" rtl="0" algn="l">
              <a:spcBef>
                <a:spcPts val="0"/>
              </a:spcBef>
              <a:spcAft>
                <a:spcPts val="0"/>
              </a:spcAft>
              <a:buSzPct val="100000"/>
              <a:buChar char="●"/>
            </a:pPr>
            <a:r>
              <a:rPr b="1" i="1" lang="en" sz="1200"/>
              <a:t>Purpose:</a:t>
            </a:r>
            <a:r>
              <a:rPr lang="en" sz="1200"/>
              <a:t> </a:t>
            </a:r>
            <a:r>
              <a:rPr lang="en" sz="1200"/>
              <a:t>The Nöz website project was designed to create a playful, eco-conscious, and conversion-focused eCommerce experience for a modern skincare audience. My goal was to position Nöz as a trusted, sustainable sunscreen brand that balances safety, style, and fun while driving engagement, building brand loyalty, and increasing conversions.</a:t>
            </a:r>
            <a:endParaRPr sz="1200"/>
          </a:p>
        </p:txBody>
      </p:sp>
      <p:sp>
        <p:nvSpPr>
          <p:cNvPr id="141" name="Google Shape;141;p24"/>
          <p:cNvSpPr txBox="1"/>
          <p:nvPr>
            <p:ph idx="1" type="body"/>
          </p:nvPr>
        </p:nvSpPr>
        <p:spPr>
          <a:xfrm>
            <a:off x="144875" y="1242175"/>
            <a:ext cx="8892600" cy="2753100"/>
          </a:xfrm>
          <a:prstGeom prst="rect">
            <a:avLst/>
          </a:prstGeom>
        </p:spPr>
        <p:txBody>
          <a:bodyPr anchorCtr="0" anchor="t" bIns="91425" lIns="91425" spcFirstLastPara="1" rIns="91425" wrap="square" tIns="91425">
            <a:noAutofit/>
          </a:bodyPr>
          <a:lstStyle/>
          <a:p>
            <a:pPr indent="0" lvl="0" marL="0" rtl="0" algn="l">
              <a:lnSpc>
                <a:spcPct val="95000"/>
              </a:lnSpc>
              <a:spcBef>
                <a:spcPts val="1200"/>
              </a:spcBef>
              <a:spcAft>
                <a:spcPts val="0"/>
              </a:spcAft>
              <a:buNone/>
            </a:pPr>
            <a:r>
              <a:rPr b="1" lang="en" sz="1000">
                <a:solidFill>
                  <a:srgbClr val="000000"/>
                </a:solidFill>
                <a:latin typeface="Arial"/>
                <a:ea typeface="Arial"/>
                <a:cs typeface="Arial"/>
                <a:sym typeface="Arial"/>
              </a:rPr>
              <a:t>Key Learnings:</a:t>
            </a:r>
            <a:endParaRPr b="1" sz="1000">
              <a:solidFill>
                <a:srgbClr val="000000"/>
              </a:solidFill>
              <a:latin typeface="Arial"/>
              <a:ea typeface="Arial"/>
              <a:cs typeface="Arial"/>
              <a:sym typeface="Arial"/>
            </a:endParaRPr>
          </a:p>
          <a:p>
            <a:pPr indent="-292100" lvl="0" marL="457200" rtl="0" algn="l">
              <a:lnSpc>
                <a:spcPct val="95000"/>
              </a:lnSpc>
              <a:spcBef>
                <a:spcPts val="120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Target Customer Persona:</a:t>
            </a:r>
            <a:endParaRPr b="1" sz="1000">
              <a:solidFill>
                <a:srgbClr val="000000"/>
              </a:solidFill>
              <a:latin typeface="Arial"/>
              <a:ea typeface="Arial"/>
              <a:cs typeface="Arial"/>
              <a:sym typeface="Arial"/>
            </a:endParaRPr>
          </a:p>
          <a:p>
            <a:pPr indent="-292100" lvl="1" marL="914400" rtl="0" algn="l">
              <a:lnSpc>
                <a:spcPct val="95000"/>
              </a:lnSpc>
              <a:spcBef>
                <a:spcPts val="0"/>
              </a:spcBef>
              <a:spcAft>
                <a:spcPts val="0"/>
              </a:spcAft>
              <a:buClr>
                <a:srgbClr val="000000"/>
              </a:buClr>
              <a:buSzPts val="1000"/>
              <a:buFont typeface="Arial"/>
              <a:buAutoNum type="alphaLcPeriod"/>
            </a:pPr>
            <a:r>
              <a:rPr lang="en" sz="1000">
                <a:solidFill>
                  <a:srgbClr val="000000"/>
                </a:solidFill>
                <a:latin typeface="Arial"/>
                <a:ea typeface="Arial"/>
                <a:cs typeface="Arial"/>
                <a:sym typeface="Arial"/>
              </a:rPr>
              <a:t>I designed the website with eco-conscious, safety-focused shoppers like Mary the Mom in mind. These are individuals who prioritize clean ingredients, sustainability, and skin-safe products that are fun and effective. Every element of the site was tailored to appeal to this audience while still being welcoming to a broader demographic.</a:t>
            </a:r>
            <a:endParaRPr sz="1000">
              <a:solidFill>
                <a:srgbClr val="000000"/>
              </a:solidFill>
              <a:latin typeface="Arial"/>
              <a:ea typeface="Arial"/>
              <a:cs typeface="Arial"/>
              <a:sym typeface="Arial"/>
            </a:endParaRPr>
          </a:p>
          <a:p>
            <a:pPr indent="-292100" lvl="0" marL="457200" rtl="0" algn="l">
              <a:lnSpc>
                <a:spcPct val="95000"/>
              </a:lnSpc>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Value Proposition:</a:t>
            </a:r>
            <a:endParaRPr b="1" sz="1000">
              <a:solidFill>
                <a:srgbClr val="000000"/>
              </a:solidFill>
              <a:latin typeface="Arial"/>
              <a:ea typeface="Arial"/>
              <a:cs typeface="Arial"/>
              <a:sym typeface="Arial"/>
            </a:endParaRPr>
          </a:p>
          <a:p>
            <a:pPr indent="-292100" lvl="1" marL="914400" rtl="0" algn="l">
              <a:lnSpc>
                <a:spcPct val="95000"/>
              </a:lnSpc>
              <a:spcBef>
                <a:spcPts val="0"/>
              </a:spcBef>
              <a:spcAft>
                <a:spcPts val="0"/>
              </a:spcAft>
              <a:buClr>
                <a:srgbClr val="000000"/>
              </a:buClr>
              <a:buSzPts val="1000"/>
              <a:buFont typeface="Arial"/>
              <a:buAutoNum type="alphaLcPeriod"/>
            </a:pPr>
            <a:r>
              <a:rPr lang="en" sz="1000">
                <a:solidFill>
                  <a:srgbClr val="000000"/>
                </a:solidFill>
                <a:latin typeface="Arial"/>
                <a:ea typeface="Arial"/>
                <a:cs typeface="Arial"/>
                <a:sym typeface="Arial"/>
              </a:rPr>
              <a:t>Nöz offers reef-safe, vegan, cruelty-free sunscreen with bold, kid-friendly colors and gentle, dermatologist-recommended formulas. The value proposition highlights our commitment to sustainability, family-friendly protection, and eco-conscious choices, setting Nöz apart from traditional sun care brands.</a:t>
            </a:r>
            <a:endParaRPr b="1" sz="1000">
              <a:solidFill>
                <a:srgbClr val="000000"/>
              </a:solidFill>
              <a:latin typeface="Arial"/>
              <a:ea typeface="Arial"/>
              <a:cs typeface="Arial"/>
              <a:sym typeface="Arial"/>
            </a:endParaRPr>
          </a:p>
          <a:p>
            <a:pPr indent="-292100" lvl="0" marL="457200" rtl="0" algn="l">
              <a:lnSpc>
                <a:spcPct val="95000"/>
              </a:lnSpc>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Brand Messaging &amp; Visual Identity:</a:t>
            </a:r>
            <a:endParaRPr b="1" sz="1000">
              <a:solidFill>
                <a:srgbClr val="000000"/>
              </a:solidFill>
              <a:latin typeface="Arial"/>
              <a:ea typeface="Arial"/>
              <a:cs typeface="Arial"/>
              <a:sym typeface="Arial"/>
            </a:endParaRPr>
          </a:p>
          <a:p>
            <a:pPr indent="-292100" lvl="1" marL="914400" rtl="0" algn="l">
              <a:lnSpc>
                <a:spcPct val="95000"/>
              </a:lnSpc>
              <a:spcBef>
                <a:spcPts val="0"/>
              </a:spcBef>
              <a:spcAft>
                <a:spcPts val="0"/>
              </a:spcAft>
              <a:buClr>
                <a:srgbClr val="000000"/>
              </a:buClr>
              <a:buSzPts val="1000"/>
              <a:buFont typeface="Arial"/>
              <a:buAutoNum type="alphaLcPeriod"/>
            </a:pPr>
            <a:r>
              <a:rPr lang="en" sz="1000">
                <a:solidFill>
                  <a:srgbClr val="000000"/>
                </a:solidFill>
                <a:latin typeface="Arial"/>
                <a:ea typeface="Arial"/>
                <a:cs typeface="Arial"/>
                <a:sym typeface="Arial"/>
              </a:rPr>
              <a:t>I ensured that the brand’s playful yet trustworthy voice and vibrant visual identity were consistently represented across the site. From homepage headlines to product descriptions, every piece of messaging reinforced Nöz’s purpose of protecting skin and the planet in a way that is fun, safe, and sustainable.</a:t>
            </a:r>
            <a:endParaRPr b="1" sz="1000">
              <a:solidFill>
                <a:srgbClr val="000000"/>
              </a:solidFill>
              <a:latin typeface="Arial"/>
              <a:ea typeface="Arial"/>
              <a:cs typeface="Arial"/>
              <a:sym typeface="Arial"/>
            </a:endParaRPr>
          </a:p>
          <a:p>
            <a:pPr indent="-292100" lvl="0" marL="457200" rtl="0" algn="l">
              <a:lnSpc>
                <a:spcPct val="95000"/>
              </a:lnSpc>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Key Marketing Assets:</a:t>
            </a:r>
            <a:endParaRPr b="1" sz="1000">
              <a:solidFill>
                <a:srgbClr val="000000"/>
              </a:solidFill>
              <a:latin typeface="Arial"/>
              <a:ea typeface="Arial"/>
              <a:cs typeface="Arial"/>
              <a:sym typeface="Arial"/>
            </a:endParaRPr>
          </a:p>
          <a:p>
            <a:pPr indent="-292100" lvl="1" marL="914400" rtl="0" algn="l">
              <a:lnSpc>
                <a:spcPct val="95000"/>
              </a:lnSpc>
              <a:spcBef>
                <a:spcPts val="0"/>
              </a:spcBef>
              <a:spcAft>
                <a:spcPts val="0"/>
              </a:spcAft>
              <a:buClr>
                <a:srgbClr val="000000"/>
              </a:buClr>
              <a:buSzPts val="1000"/>
              <a:buFont typeface="Arial"/>
              <a:buAutoNum type="alphaLcPeriod"/>
            </a:pPr>
            <a:r>
              <a:rPr lang="en" sz="1000">
                <a:solidFill>
                  <a:srgbClr val="000000"/>
                </a:solidFill>
                <a:latin typeface="Arial"/>
                <a:ea typeface="Arial"/>
                <a:cs typeface="Arial"/>
                <a:sym typeface="Arial"/>
              </a:rPr>
              <a:t>I developed essential marketing materials including homepage hero copy, an engaging About Us story, SEO-optimized meta titles, email campaigns, and an abandoned cart series. These assets worked together to drive visibility, encourage conversions, and strengthen the brand’s identity.</a:t>
            </a:r>
            <a:endParaRPr b="1" sz="1000">
              <a:solidFill>
                <a:srgbClr val="000000"/>
              </a:solidFill>
              <a:latin typeface="Arial"/>
              <a:ea typeface="Arial"/>
              <a:cs typeface="Arial"/>
              <a:sym typeface="Arial"/>
            </a:endParaRPr>
          </a:p>
          <a:p>
            <a:pPr indent="-292100" lvl="0" marL="457200" rtl="0" algn="l">
              <a:lnSpc>
                <a:spcPct val="95000"/>
              </a:lnSpc>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Landing Page Optimization &amp; A/B Testing:</a:t>
            </a:r>
            <a:endParaRPr b="1" sz="1000">
              <a:solidFill>
                <a:srgbClr val="000000"/>
              </a:solidFill>
              <a:latin typeface="Arial"/>
              <a:ea typeface="Arial"/>
              <a:cs typeface="Arial"/>
              <a:sym typeface="Arial"/>
            </a:endParaRPr>
          </a:p>
          <a:p>
            <a:pPr indent="-292100" lvl="1" marL="914400" rtl="0" algn="l">
              <a:lnSpc>
                <a:spcPct val="95000"/>
              </a:lnSpc>
              <a:spcBef>
                <a:spcPts val="0"/>
              </a:spcBef>
              <a:spcAft>
                <a:spcPts val="0"/>
              </a:spcAft>
              <a:buClr>
                <a:srgbClr val="000000"/>
              </a:buClr>
              <a:buSzPts val="1000"/>
              <a:buFont typeface="Arial"/>
              <a:buAutoNum type="alphaLcPeriod"/>
            </a:pPr>
            <a:r>
              <a:rPr lang="en" sz="1000">
                <a:solidFill>
                  <a:srgbClr val="000000"/>
                </a:solidFill>
                <a:latin typeface="Arial"/>
                <a:ea typeface="Arial"/>
                <a:cs typeface="Arial"/>
                <a:sym typeface="Arial"/>
              </a:rPr>
              <a:t>I implemented CRO strategies such as color contrast, whitespace, CTA optimization, trust badges, and A/B testing to improve user experience and increase conversion rates. Testing variations of key elements like calls to action and messaging helped identify what resonated most with our audience.</a:t>
            </a:r>
            <a:endParaRPr sz="1000">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5"/>
          <p:cNvSpPr txBox="1"/>
          <p:nvPr>
            <p:ph type="title"/>
          </p:nvPr>
        </p:nvSpPr>
        <p:spPr>
          <a:xfrm>
            <a:off x="311700" y="-658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73763"/>
                </a:solidFill>
              </a:rPr>
              <a:t>Executive Summary Example</a:t>
            </a:r>
            <a:endParaRPr>
              <a:solidFill>
                <a:srgbClr val="073763"/>
              </a:solidFill>
            </a:endParaRPr>
          </a:p>
        </p:txBody>
      </p:sp>
      <p:sp>
        <p:nvSpPr>
          <p:cNvPr id="147" name="Google Shape;147;p25"/>
          <p:cNvSpPr txBox="1"/>
          <p:nvPr>
            <p:ph idx="1" type="body"/>
          </p:nvPr>
        </p:nvSpPr>
        <p:spPr>
          <a:xfrm>
            <a:off x="144900" y="542875"/>
            <a:ext cx="8892600" cy="851700"/>
          </a:xfrm>
          <a:prstGeom prst="rect">
            <a:avLst/>
          </a:prstGeom>
        </p:spPr>
        <p:txBody>
          <a:bodyPr anchorCtr="0" anchor="t" bIns="91425" lIns="91425" spcFirstLastPara="1" rIns="91425" wrap="square" tIns="91425">
            <a:normAutofit/>
          </a:bodyPr>
          <a:lstStyle/>
          <a:p>
            <a:pPr indent="-304800" lvl="0" marL="457200" rtl="0" algn="l">
              <a:spcBef>
                <a:spcPts val="0"/>
              </a:spcBef>
              <a:spcAft>
                <a:spcPts val="0"/>
              </a:spcAft>
              <a:buSzPts val="1200"/>
              <a:buChar char="●"/>
            </a:pPr>
            <a:r>
              <a:rPr b="1" i="1" lang="en" sz="1200"/>
              <a:t>Purpose:</a:t>
            </a:r>
            <a:r>
              <a:rPr lang="en" sz="1200"/>
              <a:t> The Quip website launch project was designed to create a user-centric, visually compelling, and highly optimized eCommerce experience for Quip. My goal was to position the brand for long-term growth, attract new customers, and increase conversion rates.</a:t>
            </a:r>
            <a:endParaRPr sz="1200"/>
          </a:p>
        </p:txBody>
      </p:sp>
      <p:sp>
        <p:nvSpPr>
          <p:cNvPr id="148" name="Google Shape;148;p25"/>
          <p:cNvSpPr txBox="1"/>
          <p:nvPr>
            <p:ph idx="1" type="body"/>
          </p:nvPr>
        </p:nvSpPr>
        <p:spPr>
          <a:xfrm>
            <a:off x="144875" y="1242175"/>
            <a:ext cx="8892600" cy="2753100"/>
          </a:xfrm>
          <a:prstGeom prst="rect">
            <a:avLst/>
          </a:prstGeom>
        </p:spPr>
        <p:txBody>
          <a:bodyPr anchorCtr="0" anchor="t" bIns="91425" lIns="91425" spcFirstLastPara="1" rIns="91425" wrap="square" tIns="91425">
            <a:noAutofit/>
          </a:bodyPr>
          <a:lstStyle/>
          <a:p>
            <a:pPr indent="0" lvl="0" marL="0" rtl="0" algn="l">
              <a:lnSpc>
                <a:spcPct val="95000"/>
              </a:lnSpc>
              <a:spcBef>
                <a:spcPts val="1200"/>
              </a:spcBef>
              <a:spcAft>
                <a:spcPts val="0"/>
              </a:spcAft>
              <a:buSzPts val="770"/>
              <a:buNone/>
            </a:pPr>
            <a:r>
              <a:rPr b="1" lang="en" sz="1000">
                <a:solidFill>
                  <a:srgbClr val="000000"/>
                </a:solidFill>
                <a:latin typeface="Arial"/>
                <a:ea typeface="Arial"/>
                <a:cs typeface="Arial"/>
                <a:sym typeface="Arial"/>
              </a:rPr>
              <a:t>Key Learnings:</a:t>
            </a:r>
            <a:endParaRPr b="1" sz="1000">
              <a:solidFill>
                <a:srgbClr val="000000"/>
              </a:solidFill>
              <a:latin typeface="Arial"/>
              <a:ea typeface="Arial"/>
              <a:cs typeface="Arial"/>
              <a:sym typeface="Arial"/>
            </a:endParaRPr>
          </a:p>
          <a:p>
            <a:pPr indent="-292100" lvl="0" marL="457200" rtl="0" algn="l">
              <a:lnSpc>
                <a:spcPct val="95000"/>
              </a:lnSpc>
              <a:spcBef>
                <a:spcPts val="120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Target Customer Persona:</a:t>
            </a:r>
            <a:br>
              <a:rPr b="1" lang="en" sz="1000">
                <a:solidFill>
                  <a:srgbClr val="000000"/>
                </a:solidFill>
                <a:latin typeface="Arial"/>
                <a:ea typeface="Arial"/>
                <a:cs typeface="Arial"/>
                <a:sym typeface="Arial"/>
              </a:rPr>
            </a:br>
            <a:r>
              <a:rPr lang="en" sz="1000">
                <a:solidFill>
                  <a:srgbClr val="000000"/>
                </a:solidFill>
                <a:latin typeface="Arial"/>
                <a:ea typeface="Arial"/>
                <a:cs typeface="Arial"/>
                <a:sym typeface="Arial"/>
              </a:rPr>
              <a:t> I designed the website with the modern, health-conscious consumer in mind—individuals who value oral care, convenience, and quality design. The design and messaging catered to a demographic seeking effective, stylish, and sustainable toothbrushes and oral care products.</a:t>
            </a:r>
            <a:br>
              <a:rPr lang="en" sz="1000">
                <a:solidFill>
                  <a:srgbClr val="000000"/>
                </a:solidFill>
                <a:latin typeface="Arial"/>
                <a:ea typeface="Arial"/>
                <a:cs typeface="Arial"/>
                <a:sym typeface="Arial"/>
              </a:rPr>
            </a:br>
            <a:endParaRPr sz="1000">
              <a:solidFill>
                <a:srgbClr val="000000"/>
              </a:solidFill>
              <a:latin typeface="Arial"/>
              <a:ea typeface="Arial"/>
              <a:cs typeface="Arial"/>
              <a:sym typeface="Arial"/>
            </a:endParaRPr>
          </a:p>
          <a:p>
            <a:pPr indent="-292100" lvl="0" marL="457200" rtl="0" algn="l">
              <a:lnSpc>
                <a:spcPct val="95000"/>
              </a:lnSpc>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Value Proposition:</a:t>
            </a:r>
            <a:br>
              <a:rPr b="1" lang="en" sz="1000">
                <a:solidFill>
                  <a:srgbClr val="000000"/>
                </a:solidFill>
                <a:latin typeface="Arial"/>
                <a:ea typeface="Arial"/>
                <a:cs typeface="Arial"/>
                <a:sym typeface="Arial"/>
              </a:rPr>
            </a:br>
            <a:r>
              <a:rPr lang="en" sz="1000">
                <a:solidFill>
                  <a:srgbClr val="000000"/>
                </a:solidFill>
                <a:latin typeface="Arial"/>
                <a:ea typeface="Arial"/>
                <a:cs typeface="Arial"/>
                <a:sym typeface="Arial"/>
              </a:rPr>
              <a:t> Quip offers high-quality, simple, and effective oral care solutions with a commitment to design, sustainability, and ease of use. I made sure the site communicated these values through its design, messaging, and product offerings, positioning Quip as a trusted, go-to brand for everyday oral hygiene.</a:t>
            </a:r>
            <a:br>
              <a:rPr lang="en" sz="1000">
                <a:solidFill>
                  <a:srgbClr val="000000"/>
                </a:solidFill>
                <a:latin typeface="Arial"/>
                <a:ea typeface="Arial"/>
                <a:cs typeface="Arial"/>
                <a:sym typeface="Arial"/>
              </a:rPr>
            </a:br>
            <a:endParaRPr sz="1000">
              <a:solidFill>
                <a:srgbClr val="000000"/>
              </a:solidFill>
              <a:latin typeface="Arial"/>
              <a:ea typeface="Arial"/>
              <a:cs typeface="Arial"/>
              <a:sym typeface="Arial"/>
            </a:endParaRPr>
          </a:p>
          <a:p>
            <a:pPr indent="-292100" lvl="0" marL="457200" rtl="0" algn="l">
              <a:lnSpc>
                <a:spcPct val="95000"/>
              </a:lnSpc>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Brand Messaging &amp; Visual Identity:</a:t>
            </a:r>
            <a:br>
              <a:rPr b="1" lang="en" sz="1000">
                <a:solidFill>
                  <a:srgbClr val="000000"/>
                </a:solidFill>
                <a:latin typeface="Arial"/>
                <a:ea typeface="Arial"/>
                <a:cs typeface="Arial"/>
                <a:sym typeface="Arial"/>
              </a:rPr>
            </a:br>
            <a:r>
              <a:rPr lang="en" sz="1000">
                <a:solidFill>
                  <a:srgbClr val="000000"/>
                </a:solidFill>
                <a:latin typeface="Arial"/>
                <a:ea typeface="Arial"/>
                <a:cs typeface="Arial"/>
                <a:sym typeface="Arial"/>
              </a:rPr>
              <a:t> I ensured that the brand’s voice and visual identity were consistently represented throughout the site. From the homepage to the product pages, Quip’s tone remained sleek, friendly, and inviting, reinforcing the message of smart, simple, and effective oral care.</a:t>
            </a:r>
            <a:br>
              <a:rPr lang="en" sz="1000">
                <a:solidFill>
                  <a:srgbClr val="000000"/>
                </a:solidFill>
                <a:latin typeface="Arial"/>
                <a:ea typeface="Arial"/>
                <a:cs typeface="Arial"/>
                <a:sym typeface="Arial"/>
              </a:rPr>
            </a:br>
            <a:endParaRPr sz="1000">
              <a:solidFill>
                <a:srgbClr val="000000"/>
              </a:solidFill>
              <a:latin typeface="Arial"/>
              <a:ea typeface="Arial"/>
              <a:cs typeface="Arial"/>
              <a:sym typeface="Arial"/>
            </a:endParaRPr>
          </a:p>
          <a:p>
            <a:pPr indent="-292100" lvl="0" marL="457200" rtl="0" algn="l">
              <a:lnSpc>
                <a:spcPct val="95000"/>
              </a:lnSpc>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Key Marketing Assets:</a:t>
            </a:r>
            <a:br>
              <a:rPr b="1" lang="en" sz="1000">
                <a:solidFill>
                  <a:srgbClr val="000000"/>
                </a:solidFill>
                <a:latin typeface="Arial"/>
                <a:ea typeface="Arial"/>
                <a:cs typeface="Arial"/>
                <a:sym typeface="Arial"/>
              </a:rPr>
            </a:br>
            <a:r>
              <a:rPr lang="en" sz="1000">
                <a:solidFill>
                  <a:srgbClr val="000000"/>
                </a:solidFill>
                <a:latin typeface="Arial"/>
                <a:ea typeface="Arial"/>
                <a:cs typeface="Arial"/>
                <a:sym typeface="Arial"/>
              </a:rPr>
              <a:t> I strategically used SEO through keyword optimization, engaging copy, high-quality imagery, customer reviews, trust badges, and compelling email campaigns. These assets were designed to drive traffic, enhance credibility, and convert visitors into loyal customers.</a:t>
            </a:r>
            <a:br>
              <a:rPr lang="en" sz="1000">
                <a:solidFill>
                  <a:srgbClr val="000000"/>
                </a:solidFill>
                <a:latin typeface="Arial"/>
                <a:ea typeface="Arial"/>
                <a:cs typeface="Arial"/>
                <a:sym typeface="Arial"/>
              </a:rPr>
            </a:br>
            <a:endParaRPr sz="1000">
              <a:solidFill>
                <a:srgbClr val="000000"/>
              </a:solidFill>
              <a:latin typeface="Arial"/>
              <a:ea typeface="Arial"/>
              <a:cs typeface="Arial"/>
              <a:sym typeface="Arial"/>
            </a:endParaRPr>
          </a:p>
          <a:p>
            <a:pPr indent="-292100" lvl="0" marL="457200" rtl="0" algn="l">
              <a:lnSpc>
                <a:spcPct val="95000"/>
              </a:lnSpc>
              <a:spcBef>
                <a:spcPts val="0"/>
              </a:spcBef>
              <a:spcAft>
                <a:spcPts val="0"/>
              </a:spcAft>
              <a:buClr>
                <a:srgbClr val="000000"/>
              </a:buClr>
              <a:buSzPts val="1000"/>
              <a:buFont typeface="Arial"/>
              <a:buAutoNum type="arabicPeriod"/>
            </a:pPr>
            <a:r>
              <a:rPr b="1" lang="en" sz="1000">
                <a:solidFill>
                  <a:srgbClr val="000000"/>
                </a:solidFill>
                <a:latin typeface="Arial"/>
                <a:ea typeface="Arial"/>
                <a:cs typeface="Arial"/>
                <a:sym typeface="Arial"/>
              </a:rPr>
              <a:t>Landing Page Optimization &amp; A/B Testing:</a:t>
            </a:r>
            <a:br>
              <a:rPr b="1" lang="en" sz="1000">
                <a:solidFill>
                  <a:srgbClr val="000000"/>
                </a:solidFill>
                <a:latin typeface="Arial"/>
                <a:ea typeface="Arial"/>
                <a:cs typeface="Arial"/>
                <a:sym typeface="Arial"/>
              </a:rPr>
            </a:br>
            <a:r>
              <a:rPr lang="en" sz="1000">
                <a:solidFill>
                  <a:srgbClr val="000000"/>
                </a:solidFill>
                <a:latin typeface="Arial"/>
                <a:ea typeface="Arial"/>
                <a:cs typeface="Arial"/>
                <a:sym typeface="Arial"/>
              </a:rPr>
              <a:t> I focused on optimizing key landing pages using A/B testing strategies. I tested different versions of the homepage and product pages to evaluate which designs, copy, and calls to action performed best. </a:t>
            </a:r>
            <a:endParaRPr sz="10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6"/>
          <p:cNvSpPr txBox="1"/>
          <p:nvPr>
            <p:ph type="title"/>
          </p:nvPr>
        </p:nvSpPr>
        <p:spPr>
          <a:xfrm>
            <a:off x="311700" y="39135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73763"/>
                </a:solidFill>
              </a:rPr>
              <a:t>Screen Record Your Noz Store</a:t>
            </a:r>
            <a:endParaRPr>
              <a:solidFill>
                <a:srgbClr val="073763"/>
              </a:solidFill>
            </a:endParaRPr>
          </a:p>
        </p:txBody>
      </p:sp>
      <p:sp>
        <p:nvSpPr>
          <p:cNvPr id="154" name="Google Shape;154;p26"/>
          <p:cNvSpPr/>
          <p:nvPr/>
        </p:nvSpPr>
        <p:spPr>
          <a:xfrm>
            <a:off x="5448300" y="1259450"/>
            <a:ext cx="3384000" cy="2919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u="sng">
                <a:solidFill>
                  <a:schemeClr val="hlink"/>
                </a:solidFill>
                <a:hlinkClick r:id="rId3"/>
              </a:rPr>
              <a:t>https://www.loom.com/share/c6af1a2f80294e8494b03bb6b31de9a9?sid=e394d968-740a-4880-ad24-d9f2bacb26ff</a:t>
            </a:r>
            <a:r>
              <a:rPr lang="en"/>
              <a:t>  </a:t>
            </a:r>
            <a:endParaRPr/>
          </a:p>
        </p:txBody>
      </p:sp>
      <p:sp>
        <p:nvSpPr>
          <p:cNvPr id="155" name="Google Shape;155;p26"/>
          <p:cNvSpPr txBox="1"/>
          <p:nvPr>
            <p:ph idx="1" type="body"/>
          </p:nvPr>
        </p:nvSpPr>
        <p:spPr>
          <a:xfrm>
            <a:off x="311700" y="1152475"/>
            <a:ext cx="4966200" cy="3416400"/>
          </a:xfrm>
          <a:prstGeom prst="rect">
            <a:avLst/>
          </a:prstGeom>
        </p:spPr>
        <p:txBody>
          <a:bodyPr anchorCtr="0" anchor="t" bIns="91425" lIns="91425" spcFirstLastPara="1" rIns="91425" wrap="square" tIns="91425">
            <a:normAutofit lnSpcReduction="10000"/>
          </a:bodyPr>
          <a:lstStyle/>
          <a:p>
            <a:pPr indent="-342900" lvl="0" marL="457200" marR="0" rtl="0" algn="l">
              <a:lnSpc>
                <a:spcPct val="115000"/>
              </a:lnSpc>
              <a:spcBef>
                <a:spcPts val="0"/>
              </a:spcBef>
              <a:spcAft>
                <a:spcPts val="0"/>
              </a:spcAft>
              <a:buSzPts val="1800"/>
              <a:buChar char="●"/>
            </a:pPr>
            <a:r>
              <a:rPr lang="en">
                <a:highlight>
                  <a:srgbClr val="FFFFFF"/>
                </a:highlight>
              </a:rPr>
              <a:t>To preserve all the hard work you put into your Noz store, you’ll want to document it. Screen record your store and copy </a:t>
            </a:r>
            <a:r>
              <a:rPr lang="en">
                <a:highlight>
                  <a:srgbClr val="FFFFFF"/>
                </a:highlight>
              </a:rPr>
              <a:t>and paste </a:t>
            </a:r>
            <a:r>
              <a:rPr lang="en">
                <a:highlight>
                  <a:srgbClr val="FFFFFF"/>
                </a:highlight>
              </a:rPr>
              <a:t>the link to your recording onto this slide.</a:t>
            </a:r>
            <a:endParaRPr>
              <a:highlight>
                <a:srgbClr val="FFFFFF"/>
              </a:highlight>
            </a:endParaRPr>
          </a:p>
          <a:p>
            <a:pPr indent="-342900" lvl="0" marL="457200" marR="0" rtl="0" algn="l">
              <a:lnSpc>
                <a:spcPct val="115000"/>
              </a:lnSpc>
              <a:spcBef>
                <a:spcPts val="0"/>
              </a:spcBef>
              <a:spcAft>
                <a:spcPts val="0"/>
              </a:spcAft>
              <a:buSzPts val="1800"/>
              <a:buChar char="●"/>
            </a:pPr>
            <a:r>
              <a:rPr lang="en">
                <a:highlight>
                  <a:srgbClr val="FFFFFF"/>
                </a:highlight>
              </a:rPr>
              <a:t>But first, before you screen record, be sure to </a:t>
            </a:r>
            <a:r>
              <a:rPr lang="en" u="sng">
                <a:solidFill>
                  <a:schemeClr val="hlink"/>
                </a:solidFill>
                <a:highlight>
                  <a:srgbClr val="FFFFFF"/>
                </a:highlight>
                <a:hlinkClick r:id="rId4"/>
              </a:rPr>
              <a:t>watch this video</a:t>
            </a:r>
            <a:r>
              <a:rPr lang="en">
                <a:highlight>
                  <a:srgbClr val="FFFFFF"/>
                </a:highlight>
              </a:rPr>
              <a:t> that gives you step-by-step instructions on how to record and explain the work you did.</a:t>
            </a:r>
            <a:endParaRPr>
              <a:highlight>
                <a:srgbClr val="FFFFFF"/>
              </a:highlight>
            </a:endParaRPr>
          </a:p>
          <a:p>
            <a:pPr indent="-342900" lvl="0" marL="457200" marR="0" rtl="0" algn="l">
              <a:lnSpc>
                <a:spcPct val="115000"/>
              </a:lnSpc>
              <a:spcBef>
                <a:spcPts val="0"/>
              </a:spcBef>
              <a:spcAft>
                <a:spcPts val="0"/>
              </a:spcAft>
              <a:buSzPts val="1800"/>
              <a:buChar char="●"/>
            </a:pPr>
            <a:r>
              <a:rPr lang="en">
                <a:highlight>
                  <a:srgbClr val="FFFFFF"/>
                </a:highlight>
              </a:rPr>
              <a:t>Be sure to utilize your Executive Summary from slide 13 as your script.</a:t>
            </a:r>
            <a:endParaRPr>
              <a:highlight>
                <a:srgbClr val="FFFFFF"/>
              </a:high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7"/>
          <p:cNvSpPr txBox="1"/>
          <p:nvPr>
            <p:ph type="title"/>
          </p:nvPr>
        </p:nvSpPr>
        <p:spPr>
          <a:xfrm>
            <a:off x="311700" y="151500"/>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073763"/>
                </a:solidFill>
              </a:rPr>
              <a:t>Promos &amp; Offers (Level Up)</a:t>
            </a:r>
            <a:r>
              <a:rPr lang="en"/>
              <a:t> </a:t>
            </a:r>
            <a:endParaRPr sz="3100"/>
          </a:p>
        </p:txBody>
      </p:sp>
      <p:pic>
        <p:nvPicPr>
          <p:cNvPr id="161" name="Google Shape;161;p27" title="Screenshot 2025-09-25 at 8.52.43 PM.png"/>
          <p:cNvPicPr preferRelativeResize="0"/>
          <p:nvPr/>
        </p:nvPicPr>
        <p:blipFill>
          <a:blip r:embed="rId3">
            <a:alphaModFix/>
          </a:blip>
          <a:stretch>
            <a:fillRect/>
          </a:stretch>
        </p:blipFill>
        <p:spPr>
          <a:xfrm>
            <a:off x="236300" y="3435175"/>
            <a:ext cx="8839204" cy="1130797"/>
          </a:xfrm>
          <a:prstGeom prst="rect">
            <a:avLst/>
          </a:prstGeom>
          <a:noFill/>
          <a:ln>
            <a:noFill/>
          </a:ln>
        </p:spPr>
      </p:pic>
      <p:pic>
        <p:nvPicPr>
          <p:cNvPr id="162" name="Google Shape;162;p27" title="Screenshot 2025-09-25 at 8.48.04 PM.png"/>
          <p:cNvPicPr preferRelativeResize="0"/>
          <p:nvPr/>
        </p:nvPicPr>
        <p:blipFill>
          <a:blip r:embed="rId4">
            <a:alphaModFix/>
          </a:blip>
          <a:stretch>
            <a:fillRect/>
          </a:stretch>
        </p:blipFill>
        <p:spPr>
          <a:xfrm>
            <a:off x="2466796" y="777600"/>
            <a:ext cx="4210399" cy="25238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8"/>
          <p:cNvSpPr txBox="1"/>
          <p:nvPr>
            <p:ph type="title"/>
          </p:nvPr>
        </p:nvSpPr>
        <p:spPr>
          <a:xfrm>
            <a:off x="311700" y="391350"/>
            <a:ext cx="88323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1C4587"/>
                </a:solidFill>
              </a:rPr>
              <a:t>Abandoned Checkout </a:t>
            </a:r>
            <a:r>
              <a:rPr lang="en">
                <a:solidFill>
                  <a:srgbClr val="1C4587"/>
                </a:solidFill>
              </a:rPr>
              <a:t>Email (Level Up) </a:t>
            </a:r>
            <a:endParaRPr sz="3100"/>
          </a:p>
        </p:txBody>
      </p:sp>
      <p:pic>
        <p:nvPicPr>
          <p:cNvPr id="168" name="Google Shape;168;p28" title="Screenshot 2025-09-28 at 10.51.32 PM.png"/>
          <p:cNvPicPr preferRelativeResize="0"/>
          <p:nvPr/>
        </p:nvPicPr>
        <p:blipFill>
          <a:blip r:embed="rId3">
            <a:alphaModFix/>
          </a:blip>
          <a:stretch>
            <a:fillRect/>
          </a:stretch>
        </p:blipFill>
        <p:spPr>
          <a:xfrm>
            <a:off x="3464775" y="1110600"/>
            <a:ext cx="2214426" cy="36997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9"/>
          <p:cNvSpPr txBox="1"/>
          <p:nvPr>
            <p:ph type="title"/>
          </p:nvPr>
        </p:nvSpPr>
        <p:spPr>
          <a:xfrm>
            <a:off x="1249325" y="3862850"/>
            <a:ext cx="6982200" cy="626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1700">
                <a:solidFill>
                  <a:srgbClr val="1C4587"/>
                </a:solidFill>
              </a:rPr>
              <a:t>Before submitting your milestone, remember to add your Shopify Link </a:t>
            </a:r>
            <a:r>
              <a:rPr lang="en" sz="1700" u="sng">
                <a:solidFill>
                  <a:schemeClr val="hlink"/>
                </a:solidFill>
                <a:hlinkClick action="ppaction://hlinksldjump" r:id="rId3"/>
              </a:rPr>
              <a:t>HERE. </a:t>
            </a:r>
            <a:endParaRPr sz="1700">
              <a:solidFill>
                <a:srgbClr val="1C4587"/>
              </a:solidFill>
            </a:endParaRPr>
          </a:p>
          <a:p>
            <a:pPr indent="0" lvl="0" marL="0" rtl="0" algn="ctr">
              <a:spcBef>
                <a:spcPts val="0"/>
              </a:spcBef>
              <a:spcAft>
                <a:spcPts val="0"/>
              </a:spcAft>
              <a:buSzPts val="990"/>
              <a:buNone/>
            </a:pPr>
            <a:r>
              <a:t/>
            </a:r>
            <a:endParaRPr sz="1700">
              <a:solidFill>
                <a:srgbClr val="1C4587"/>
              </a:solidFill>
            </a:endParaRPr>
          </a:p>
          <a:p>
            <a:pPr indent="0" lvl="0" marL="0" rtl="0" algn="ctr">
              <a:spcBef>
                <a:spcPts val="0"/>
              </a:spcBef>
              <a:spcAft>
                <a:spcPts val="0"/>
              </a:spcAft>
              <a:buSzPts val="990"/>
              <a:buNone/>
            </a:pPr>
            <a:r>
              <a:rPr lang="en" sz="1000">
                <a:solidFill>
                  <a:srgbClr val="1C4587"/>
                </a:solidFill>
              </a:rPr>
              <a:t>*Note: delete this slide after you’ve added your shopify link. </a:t>
            </a:r>
            <a:endParaRPr sz="1000">
              <a:solidFill>
                <a:srgbClr val="1C4587"/>
              </a:solidFill>
            </a:endParaRPr>
          </a:p>
        </p:txBody>
      </p:sp>
      <p:pic>
        <p:nvPicPr>
          <p:cNvPr id="174" name="Google Shape;174;p29"/>
          <p:cNvPicPr preferRelativeResize="0"/>
          <p:nvPr/>
        </p:nvPicPr>
        <p:blipFill>
          <a:blip r:embed="rId4">
            <a:alphaModFix/>
          </a:blip>
          <a:stretch>
            <a:fillRect/>
          </a:stretch>
        </p:blipFill>
        <p:spPr>
          <a:xfrm>
            <a:off x="2324899" y="439450"/>
            <a:ext cx="4626374" cy="3360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