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Plus Jakarta Sans ExtraBold"/>
      <p:bold r:id="rId24"/>
      <p:boldItalic r:id="rId25"/>
    </p:embeddedFont>
    <p:embeddedFont>
      <p:font typeface="Plus Jakarta Sans SemiBold"/>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PlusJakartaSansExtraBold-bold.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usJakartaSansSemiBold-regular.fntdata"/><Relationship Id="rId25" Type="http://schemas.openxmlformats.org/officeDocument/2006/relationships/font" Target="fonts/PlusJakartaSansExtraBold-boldItalic.fntdata"/><Relationship Id="rId28" Type="http://schemas.openxmlformats.org/officeDocument/2006/relationships/font" Target="fonts/PlusJakartaSansSemiBold-italic.fntdata"/><Relationship Id="rId27" Type="http://schemas.openxmlformats.org/officeDocument/2006/relationships/font" Target="fonts/PlusJakartaSans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usJakartaSansSemiBold-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hyperlink" Target="https://docs.google.com/document/d/16OGPgHgNb-p7RJxAPcF23Jb_IBA2uG6uvFEVTGKFkVQ/edit?usp=sharing" TargetMode="External"/><Relationship Id="rId5"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docs.google.com/document/d/16OGPgHgNb-p7RJxAPcF23Jb_IBA2uG6uvFEVTGKFkVQ/edit?usp=sharing" TargetMode="External"/><Relationship Id="rId4" Type="http://schemas.openxmlformats.org/officeDocument/2006/relationships/image" Target="../media/image3.png"/><Relationship Id="rId5"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55" name="Google Shape;55;p13"/>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56" name="Google Shape;56;p13"/>
          <p:cNvSpPr txBox="1"/>
          <p:nvPr/>
        </p:nvSpPr>
        <p:spPr>
          <a:xfrm>
            <a:off x="748500" y="893950"/>
            <a:ext cx="2876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EEB33A"/>
                </a:solidFill>
                <a:latin typeface="Plus Jakarta Sans ExtraBold"/>
                <a:ea typeface="Plus Jakarta Sans ExtraBold"/>
                <a:cs typeface="Plus Jakarta Sans ExtraBold"/>
                <a:sym typeface="Plus Jakarta Sans ExtraBold"/>
              </a:rPr>
              <a:t>PORTFOLIO PROJECT: PART 2</a:t>
            </a:r>
            <a:endParaRPr b="0" i="0" sz="1400" u="none" cap="none" strike="noStrike">
              <a:solidFill>
                <a:srgbClr val="EEB33A"/>
              </a:solidFill>
              <a:latin typeface="Plus Jakarta Sans ExtraBold"/>
              <a:ea typeface="Plus Jakarta Sans ExtraBold"/>
              <a:cs typeface="Plus Jakarta Sans ExtraBold"/>
              <a:sym typeface="Plus Jakarta Sans ExtraBold"/>
            </a:endParaRPr>
          </a:p>
        </p:txBody>
      </p:sp>
      <p:sp>
        <p:nvSpPr>
          <p:cNvPr id="57" name="Google Shape;57;p13"/>
          <p:cNvSpPr txBox="1"/>
          <p:nvPr/>
        </p:nvSpPr>
        <p:spPr>
          <a:xfrm>
            <a:off x="672153" y="1891166"/>
            <a:ext cx="77997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chemeClr val="dk1"/>
                </a:solidFill>
                <a:latin typeface="Georgia"/>
                <a:ea typeface="Georgia"/>
                <a:cs typeface="Georgia"/>
                <a:sym typeface="Georgia"/>
              </a:rPr>
              <a:t>Activating the next generation of </a:t>
            </a:r>
            <a:br>
              <a:rPr b="1" i="0" lang="en" sz="3200" u="none" cap="none" strike="noStrike">
                <a:solidFill>
                  <a:schemeClr val="dk1"/>
                </a:solidFill>
                <a:latin typeface="Georgia"/>
                <a:ea typeface="Georgia"/>
                <a:cs typeface="Georgia"/>
                <a:sym typeface="Georgia"/>
              </a:rPr>
            </a:br>
            <a:r>
              <a:rPr b="1" i="0" lang="en" sz="3200" u="none" cap="none" strike="noStrike">
                <a:solidFill>
                  <a:schemeClr val="dk1"/>
                </a:solidFill>
                <a:latin typeface="Georgia"/>
                <a:ea typeface="Georgia"/>
                <a:cs typeface="Georgia"/>
                <a:sym typeface="Georgia"/>
              </a:rPr>
              <a:t>charity: water supporters</a:t>
            </a:r>
            <a:endParaRPr b="1" i="0" sz="3200" u="none" cap="none" strike="noStrike">
              <a:solidFill>
                <a:srgbClr val="FFD966"/>
              </a:solidFill>
              <a:latin typeface="Georgia"/>
              <a:ea typeface="Georgia"/>
              <a:cs typeface="Georgia"/>
              <a:sym typeface="Georgia"/>
            </a:endParaRPr>
          </a:p>
        </p:txBody>
      </p:sp>
      <p:cxnSp>
        <p:nvCxnSpPr>
          <p:cNvPr id="58" name="Google Shape;58;p13"/>
          <p:cNvCxnSpPr/>
          <p:nvPr/>
        </p:nvCxnSpPr>
        <p:spPr>
          <a:xfrm>
            <a:off x="748500" y="4036450"/>
            <a:ext cx="7647000" cy="0"/>
          </a:xfrm>
          <a:prstGeom prst="straightConnector1">
            <a:avLst/>
          </a:prstGeom>
          <a:noFill/>
          <a:ln cap="flat" cmpd="sng" w="9525">
            <a:solidFill>
              <a:schemeClr val="dk2"/>
            </a:solidFill>
            <a:prstDash val="solid"/>
            <a:round/>
            <a:headEnd len="sm" w="sm" type="none"/>
            <a:tailEnd len="sm" w="sm" type="none"/>
          </a:ln>
        </p:spPr>
      </p:cxnSp>
      <p:sp>
        <p:nvSpPr>
          <p:cNvPr id="59" name="Google Shape;59;p13"/>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txBox="1"/>
          <p:nvPr/>
        </p:nvSpPr>
        <p:spPr>
          <a:xfrm>
            <a:off x="748500" y="3420850"/>
            <a:ext cx="3000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Georgia"/>
                <a:ea typeface="Georgia"/>
                <a:cs typeface="Georgia"/>
                <a:sym typeface="Georgia"/>
              </a:rPr>
              <a:t>Isha Patel </a:t>
            </a:r>
            <a:endParaRPr b="0" i="0" sz="14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Georgia"/>
                <a:ea typeface="Georgia"/>
                <a:cs typeface="Georgia"/>
                <a:sym typeface="Georgia"/>
              </a:rPr>
              <a:t>November 12, 2025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4"/>
          <p:cNvPicPr preferRelativeResize="0"/>
          <p:nvPr/>
        </p:nvPicPr>
        <p:blipFill rotWithShape="1">
          <a:blip r:embed="rId3">
            <a:alphaModFix/>
          </a:blip>
          <a:srcRect b="0" l="0" r="0" t="0"/>
          <a:stretch/>
        </p:blipFill>
        <p:spPr>
          <a:xfrm>
            <a:off x="365714" y="18"/>
            <a:ext cx="8778296" cy="5143500"/>
          </a:xfrm>
          <a:prstGeom prst="rect">
            <a:avLst/>
          </a:prstGeom>
          <a:noFill/>
          <a:ln>
            <a:noFill/>
          </a:ln>
        </p:spPr>
      </p:pic>
      <p:pic>
        <p:nvPicPr>
          <p:cNvPr id="66" name="Google Shape;66;p14"/>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67" name="Google Shape;67;p14"/>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68" name="Google Shape;68;p14"/>
          <p:cNvSpPr txBox="1"/>
          <p:nvPr/>
        </p:nvSpPr>
        <p:spPr>
          <a:xfrm>
            <a:off x="672150" y="2048350"/>
            <a:ext cx="55359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eorgia"/>
                <a:ea typeface="Georgia"/>
                <a:cs typeface="Georgia"/>
                <a:sym typeface="Georgia"/>
              </a:rPr>
              <a:t>A new donation program</a:t>
            </a:r>
            <a:br>
              <a:rPr b="1" i="0" lang="en" sz="2800" u="none" cap="none" strike="noStrike">
                <a:solidFill>
                  <a:schemeClr val="dk1"/>
                </a:solidFill>
                <a:latin typeface="Georgia"/>
                <a:ea typeface="Georgia"/>
                <a:cs typeface="Georgia"/>
                <a:sym typeface="Georgia"/>
              </a:rPr>
            </a:br>
            <a:r>
              <a:rPr b="1" i="0" lang="en" sz="2800" u="none" cap="none" strike="noStrike">
                <a:solidFill>
                  <a:schemeClr val="dk1"/>
                </a:solidFill>
                <a:latin typeface="Georgia"/>
                <a:ea typeface="Georgia"/>
                <a:cs typeface="Georgia"/>
                <a:sym typeface="Georgia"/>
              </a:rPr>
              <a:t>for college students</a:t>
            </a:r>
            <a:endParaRPr b="1" i="0" sz="2800" u="none" cap="none" strike="noStrike">
              <a:solidFill>
                <a:srgbClr val="FFD966"/>
              </a:solidFill>
              <a:latin typeface="Georgia"/>
              <a:ea typeface="Georgia"/>
              <a:cs typeface="Georgia"/>
              <a:sym typeface="Georgia"/>
            </a:endParaRPr>
          </a:p>
        </p:txBody>
      </p:sp>
      <p:sp>
        <p:nvSpPr>
          <p:cNvPr id="69" name="Google Shape;69;p14"/>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4"/>
          <p:cNvSpPr/>
          <p:nvPr/>
        </p:nvSpPr>
        <p:spPr>
          <a:xfrm>
            <a:off x="763385" y="3437425"/>
            <a:ext cx="3808500" cy="1046700"/>
          </a:xfrm>
          <a:prstGeom prst="rect">
            <a:avLst/>
          </a:prstGeom>
          <a:solidFill>
            <a:srgbClr val="D8453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i="1" lang="en" sz="1700">
                <a:solidFill>
                  <a:srgbClr val="FFFFFF"/>
                </a:solidFill>
                <a:latin typeface="Plus Jakarta Sans SemiBold"/>
                <a:ea typeface="Plus Jakarta Sans SemiBold"/>
                <a:cs typeface="Plus Jakarta Sans SemiBold"/>
                <a:sym typeface="Plus Jakarta Sans SemiBold"/>
              </a:rPr>
              <a:t>NOTE: This project does NOT include ai tools!</a:t>
            </a:r>
            <a:endParaRPr b="0" i="1" sz="1700" u="none" cap="none" strike="noStrike">
              <a:solidFill>
                <a:srgbClr val="FFFFFF"/>
              </a:solidFill>
              <a:latin typeface="Plus Jakarta Sans SemiBold"/>
              <a:ea typeface="Plus Jakarta Sans SemiBold"/>
              <a:cs typeface="Plus Jakarta Sans SemiBold"/>
              <a:sym typeface="Plus Jakarta Sa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p15"/>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76" name="Google Shape;76;p15"/>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77" name="Google Shape;77;p15"/>
          <p:cNvSpPr txBox="1"/>
          <p:nvPr/>
        </p:nvSpPr>
        <p:spPr>
          <a:xfrm>
            <a:off x="688875" y="459650"/>
            <a:ext cx="19935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LANDING PAGE</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78" name="Google Shape;78;p15"/>
          <p:cNvSpPr txBox="1"/>
          <p:nvPr/>
        </p:nvSpPr>
        <p:spPr>
          <a:xfrm>
            <a:off x="427500" y="1329575"/>
            <a:ext cx="2933100" cy="169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lang="en">
                <a:latin typeface="Georgia"/>
                <a:ea typeface="Georgia"/>
                <a:cs typeface="Georgia"/>
                <a:sym typeface="Georgia"/>
              </a:rPr>
              <a:t>This program appeals to college students because it lets them make a real global impact for only one dollar a month. It is affordable, transparent, and connects them to a community of young people who care about creating change.</a:t>
            </a:r>
            <a:endParaRPr>
              <a:latin typeface="Georgia"/>
              <a:ea typeface="Georgia"/>
              <a:cs typeface="Georgia"/>
              <a:sym typeface="Georgia"/>
            </a:endParaRPr>
          </a:p>
        </p:txBody>
      </p:sp>
      <p:sp>
        <p:nvSpPr>
          <p:cNvPr id="79" name="Google Shape;79;p15"/>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0" name="Google Shape;80;p15" title="Screenshot 2025-11-12 at 9.03.00 PM.png"/>
          <p:cNvPicPr preferRelativeResize="0"/>
          <p:nvPr/>
        </p:nvPicPr>
        <p:blipFill>
          <a:blip r:embed="rId4">
            <a:alphaModFix/>
          </a:blip>
          <a:stretch>
            <a:fillRect/>
          </a:stretch>
        </p:blipFill>
        <p:spPr>
          <a:xfrm>
            <a:off x="3589350" y="881976"/>
            <a:ext cx="5364927" cy="3379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6"/>
          <p:cNvPicPr preferRelativeResize="0"/>
          <p:nvPr/>
        </p:nvPicPr>
        <p:blipFill rotWithShape="1">
          <a:blip r:embed="rId3">
            <a:alphaModFix/>
          </a:blip>
          <a:srcRect b="0" l="0" r="0" t="0"/>
          <a:stretch/>
        </p:blipFill>
        <p:spPr>
          <a:xfrm>
            <a:off x="365714" y="18"/>
            <a:ext cx="8778296" cy="5143500"/>
          </a:xfrm>
          <a:prstGeom prst="rect">
            <a:avLst/>
          </a:prstGeom>
          <a:noFill/>
          <a:ln>
            <a:noFill/>
          </a:ln>
        </p:spPr>
      </p:pic>
      <p:pic>
        <p:nvPicPr>
          <p:cNvPr id="86" name="Google Shape;86;p16"/>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87" name="Google Shape;87;p16"/>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88" name="Google Shape;88;p16"/>
          <p:cNvSpPr txBox="1"/>
          <p:nvPr/>
        </p:nvSpPr>
        <p:spPr>
          <a:xfrm>
            <a:off x="1541350" y="2263900"/>
            <a:ext cx="28443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eorgia"/>
                <a:ea typeface="Georgia"/>
                <a:cs typeface="Georgia"/>
                <a:sym typeface="Georgia"/>
              </a:rPr>
              <a:t>Organic Social</a:t>
            </a:r>
            <a:endParaRPr b="1" i="0" sz="2800" u="none" cap="none" strike="noStrike">
              <a:solidFill>
                <a:srgbClr val="FFD966"/>
              </a:solidFill>
              <a:latin typeface="Georgia"/>
              <a:ea typeface="Georgia"/>
              <a:cs typeface="Georgia"/>
              <a:sym typeface="Georgia"/>
            </a:endParaRPr>
          </a:p>
        </p:txBody>
      </p:sp>
      <p:sp>
        <p:nvSpPr>
          <p:cNvPr id="89" name="Google Shape;89;p16"/>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nvSpPr>
        <p:spPr>
          <a:xfrm>
            <a:off x="672153" y="452016"/>
            <a:ext cx="77997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 sz="2600" u="none" cap="none" strike="noStrike">
                <a:solidFill>
                  <a:schemeClr val="dk1"/>
                </a:solidFill>
                <a:latin typeface="Georgia"/>
                <a:ea typeface="Georgia"/>
                <a:cs typeface="Georgia"/>
                <a:sym typeface="Georgia"/>
              </a:rPr>
              <a:t>Instagram content pillars targeting </a:t>
            </a:r>
            <a:br>
              <a:rPr b="1" i="0" lang="en" sz="2600" u="none" cap="none" strike="noStrike">
                <a:solidFill>
                  <a:schemeClr val="dk1"/>
                </a:solidFill>
                <a:latin typeface="Georgia"/>
                <a:ea typeface="Georgia"/>
                <a:cs typeface="Georgia"/>
                <a:sym typeface="Georgia"/>
              </a:rPr>
            </a:br>
            <a:r>
              <a:rPr b="1" i="0" lang="en" sz="2600" u="none" cap="none" strike="noStrike">
                <a:solidFill>
                  <a:schemeClr val="dk1"/>
                </a:solidFill>
                <a:latin typeface="Georgia"/>
                <a:ea typeface="Georgia"/>
                <a:cs typeface="Georgia"/>
                <a:sym typeface="Georgia"/>
              </a:rPr>
              <a:t>college students</a:t>
            </a:r>
            <a:endParaRPr b="1" i="0" sz="2600" u="none" cap="none" strike="noStrike">
              <a:solidFill>
                <a:srgbClr val="FFD966"/>
              </a:solidFill>
              <a:latin typeface="Georgia"/>
              <a:ea typeface="Georgia"/>
              <a:cs typeface="Georgia"/>
              <a:sym typeface="Georgia"/>
            </a:endParaRPr>
          </a:p>
        </p:txBody>
      </p:sp>
      <p:sp>
        <p:nvSpPr>
          <p:cNvPr id="95" name="Google Shape;95;p17"/>
          <p:cNvSpPr txBox="1"/>
          <p:nvPr/>
        </p:nvSpPr>
        <p:spPr>
          <a:xfrm>
            <a:off x="748500" y="2111800"/>
            <a:ext cx="1338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E2D31"/>
                </a:solidFill>
                <a:latin typeface="Plus Jakarta Sans ExtraBold"/>
                <a:ea typeface="Plus Jakarta Sans ExtraBold"/>
                <a:cs typeface="Plus Jakarta Sans ExtraBold"/>
                <a:sym typeface="Plus Jakarta Sans ExtraBold"/>
              </a:rPr>
              <a:t>PILLAR 1</a:t>
            </a:r>
            <a:endParaRPr b="0" i="0" sz="1400" u="none" cap="none" strike="noStrike">
              <a:solidFill>
                <a:srgbClr val="1E2D31"/>
              </a:solidFill>
              <a:latin typeface="Plus Jakarta Sans ExtraBold"/>
              <a:ea typeface="Plus Jakarta Sans ExtraBold"/>
              <a:cs typeface="Plus Jakarta Sans ExtraBold"/>
              <a:sym typeface="Plus Jakarta Sans ExtraBold"/>
            </a:endParaRPr>
          </a:p>
          <a:p>
            <a:pPr indent="0" lvl="0" marL="0" marR="0" rtl="0" algn="l">
              <a:lnSpc>
                <a:spcPct val="100000"/>
              </a:lnSpc>
              <a:spcBef>
                <a:spcPts val="0"/>
              </a:spcBef>
              <a:spcAft>
                <a:spcPts val="0"/>
              </a:spcAft>
              <a:buClr>
                <a:srgbClr val="000000"/>
              </a:buClr>
              <a:buSzPts val="1400"/>
              <a:buFont typeface="Arial"/>
              <a:buNone/>
            </a:pPr>
            <a:r>
              <a:t/>
            </a:r>
            <a:endParaRPr>
              <a:solidFill>
                <a:srgbClr val="1E2D31"/>
              </a:solidFill>
              <a:latin typeface="Plus Jakarta Sans ExtraBold"/>
              <a:ea typeface="Plus Jakarta Sans ExtraBold"/>
              <a:cs typeface="Plus Jakarta Sans ExtraBold"/>
              <a:sym typeface="Plus Jakarta Sans ExtraBold"/>
            </a:endParaRPr>
          </a:p>
          <a:p>
            <a:pPr indent="0" lvl="0" marL="0" marR="0" rtl="0" algn="l">
              <a:lnSpc>
                <a:spcPct val="100000"/>
              </a:lnSpc>
              <a:spcBef>
                <a:spcPts val="0"/>
              </a:spcBef>
              <a:spcAft>
                <a:spcPts val="0"/>
              </a:spcAft>
              <a:buClr>
                <a:srgbClr val="000000"/>
              </a:buClr>
              <a:buSzPts val="1400"/>
              <a:buFont typeface="Arial"/>
              <a:buNone/>
            </a:pPr>
            <a:r>
              <a:rPr lang="en">
                <a:solidFill>
                  <a:srgbClr val="1E2D31"/>
                </a:solidFill>
                <a:latin typeface="Plus Jakarta Sans ExtraBold"/>
                <a:ea typeface="Plus Jakarta Sans ExtraBold"/>
                <a:cs typeface="Plus Jakarta Sans ExtraBold"/>
                <a:sym typeface="Plus Jakarta Sans ExtraBold"/>
              </a:rPr>
              <a:t>Impact Stories</a:t>
            </a:r>
            <a:endParaRPr>
              <a:solidFill>
                <a:srgbClr val="1E2D31"/>
              </a:solidFill>
              <a:latin typeface="Plus Jakarta Sans ExtraBold"/>
              <a:ea typeface="Plus Jakarta Sans ExtraBold"/>
              <a:cs typeface="Plus Jakarta Sans ExtraBold"/>
              <a:sym typeface="Plus Jakarta Sans ExtraBold"/>
            </a:endParaRPr>
          </a:p>
        </p:txBody>
      </p:sp>
      <p:sp>
        <p:nvSpPr>
          <p:cNvPr id="96" name="Google Shape;96;p17"/>
          <p:cNvSpPr txBox="1"/>
          <p:nvPr/>
        </p:nvSpPr>
        <p:spPr>
          <a:xfrm>
            <a:off x="3055675" y="2111800"/>
            <a:ext cx="1338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E2D31"/>
                </a:solidFill>
                <a:latin typeface="Plus Jakarta Sans ExtraBold"/>
                <a:ea typeface="Plus Jakarta Sans ExtraBold"/>
                <a:cs typeface="Plus Jakarta Sans ExtraBold"/>
                <a:sym typeface="Plus Jakarta Sans ExtraBold"/>
              </a:rPr>
              <a:t>PILLAR 2</a:t>
            </a:r>
            <a:endParaRPr b="0" i="0" sz="1400" u="none" cap="none" strike="noStrike">
              <a:solidFill>
                <a:srgbClr val="1E2D31"/>
              </a:solidFill>
              <a:latin typeface="Plus Jakarta Sans ExtraBold"/>
              <a:ea typeface="Plus Jakarta Sans ExtraBold"/>
              <a:cs typeface="Plus Jakarta Sans ExtraBold"/>
              <a:sym typeface="Plus Jakarta Sans ExtraBold"/>
            </a:endParaRPr>
          </a:p>
          <a:p>
            <a:pPr indent="0" lvl="0" marL="0" marR="0" rtl="0" algn="l">
              <a:lnSpc>
                <a:spcPct val="100000"/>
              </a:lnSpc>
              <a:spcBef>
                <a:spcPts val="0"/>
              </a:spcBef>
              <a:spcAft>
                <a:spcPts val="0"/>
              </a:spcAft>
              <a:buClr>
                <a:srgbClr val="000000"/>
              </a:buClr>
              <a:buSzPts val="1400"/>
              <a:buFont typeface="Arial"/>
              <a:buNone/>
            </a:pPr>
            <a:r>
              <a:t/>
            </a:r>
            <a:endParaRPr>
              <a:solidFill>
                <a:srgbClr val="1E2D31"/>
              </a:solidFill>
              <a:latin typeface="Plus Jakarta Sans ExtraBold"/>
              <a:ea typeface="Plus Jakarta Sans ExtraBold"/>
              <a:cs typeface="Plus Jakarta Sans ExtraBold"/>
              <a:sym typeface="Plus Jakarta Sans ExtraBold"/>
            </a:endParaRPr>
          </a:p>
          <a:p>
            <a:pPr indent="0" lvl="0" marL="0" marR="0" rtl="0" algn="l">
              <a:lnSpc>
                <a:spcPct val="100000"/>
              </a:lnSpc>
              <a:spcBef>
                <a:spcPts val="0"/>
              </a:spcBef>
              <a:spcAft>
                <a:spcPts val="0"/>
              </a:spcAft>
              <a:buClr>
                <a:srgbClr val="000000"/>
              </a:buClr>
              <a:buSzPts val="1400"/>
              <a:buFont typeface="Arial"/>
              <a:buNone/>
            </a:pPr>
            <a:r>
              <a:rPr lang="en">
                <a:solidFill>
                  <a:srgbClr val="1E2D31"/>
                </a:solidFill>
                <a:latin typeface="Plus Jakarta Sans ExtraBold"/>
                <a:ea typeface="Plus Jakarta Sans ExtraBold"/>
                <a:cs typeface="Plus Jakarta Sans ExtraBold"/>
                <a:sym typeface="Plus Jakarta Sans ExtraBold"/>
              </a:rPr>
              <a:t>Student Action</a:t>
            </a:r>
            <a:endParaRPr>
              <a:solidFill>
                <a:srgbClr val="1E2D31"/>
              </a:solidFill>
              <a:latin typeface="Plus Jakarta Sans ExtraBold"/>
              <a:ea typeface="Plus Jakarta Sans ExtraBold"/>
              <a:cs typeface="Plus Jakarta Sans ExtraBold"/>
              <a:sym typeface="Plus Jakarta Sans ExtraBold"/>
            </a:endParaRPr>
          </a:p>
        </p:txBody>
      </p:sp>
      <p:sp>
        <p:nvSpPr>
          <p:cNvPr id="97" name="Google Shape;97;p17"/>
          <p:cNvSpPr txBox="1"/>
          <p:nvPr/>
        </p:nvSpPr>
        <p:spPr>
          <a:xfrm>
            <a:off x="5362850" y="2111800"/>
            <a:ext cx="21237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E2D31"/>
                </a:solidFill>
                <a:latin typeface="Plus Jakarta Sans ExtraBold"/>
                <a:ea typeface="Plus Jakarta Sans ExtraBold"/>
                <a:cs typeface="Plus Jakarta Sans ExtraBold"/>
                <a:sym typeface="Plus Jakarta Sans ExtraBold"/>
              </a:rPr>
              <a:t>PILLAR 3</a:t>
            </a:r>
            <a:endParaRPr b="0" i="0" sz="1400" u="none" cap="none" strike="noStrike">
              <a:solidFill>
                <a:srgbClr val="1E2D31"/>
              </a:solidFill>
              <a:latin typeface="Plus Jakarta Sans ExtraBold"/>
              <a:ea typeface="Plus Jakarta Sans ExtraBold"/>
              <a:cs typeface="Plus Jakarta Sans ExtraBold"/>
              <a:sym typeface="Plus Jakarta Sans ExtraBold"/>
            </a:endParaRPr>
          </a:p>
          <a:p>
            <a:pPr indent="0" lvl="0" marL="0" marR="0" rtl="0" algn="l">
              <a:lnSpc>
                <a:spcPct val="100000"/>
              </a:lnSpc>
              <a:spcBef>
                <a:spcPts val="0"/>
              </a:spcBef>
              <a:spcAft>
                <a:spcPts val="0"/>
              </a:spcAft>
              <a:buClr>
                <a:srgbClr val="000000"/>
              </a:buClr>
              <a:buSzPts val="1400"/>
              <a:buFont typeface="Arial"/>
              <a:buNone/>
            </a:pPr>
            <a:r>
              <a:t/>
            </a:r>
            <a:endParaRPr>
              <a:solidFill>
                <a:srgbClr val="1E2D31"/>
              </a:solidFill>
              <a:latin typeface="Plus Jakarta Sans ExtraBold"/>
              <a:ea typeface="Plus Jakarta Sans ExtraBold"/>
              <a:cs typeface="Plus Jakarta Sans ExtraBold"/>
              <a:sym typeface="Plus Jakarta Sans ExtraBold"/>
            </a:endParaRPr>
          </a:p>
          <a:p>
            <a:pPr indent="0" lvl="0" marL="0" marR="0" rtl="0" algn="l">
              <a:lnSpc>
                <a:spcPct val="100000"/>
              </a:lnSpc>
              <a:spcBef>
                <a:spcPts val="0"/>
              </a:spcBef>
              <a:spcAft>
                <a:spcPts val="0"/>
              </a:spcAft>
              <a:buClr>
                <a:srgbClr val="000000"/>
              </a:buClr>
              <a:buSzPts val="1400"/>
              <a:buFont typeface="Arial"/>
              <a:buNone/>
            </a:pPr>
            <a:r>
              <a:rPr lang="en">
                <a:solidFill>
                  <a:srgbClr val="1E2D31"/>
                </a:solidFill>
                <a:latin typeface="Plus Jakarta Sans ExtraBold"/>
                <a:ea typeface="Plus Jakarta Sans ExtraBold"/>
                <a:cs typeface="Plus Jakarta Sans ExtraBold"/>
                <a:sym typeface="Plus Jakarta Sans ExtraBold"/>
              </a:rPr>
              <a:t>Transparency &amp; Education</a:t>
            </a:r>
            <a:endParaRPr>
              <a:solidFill>
                <a:srgbClr val="1E2D31"/>
              </a:solidFill>
              <a:latin typeface="Plus Jakarta Sans ExtraBold"/>
              <a:ea typeface="Plus Jakarta Sans ExtraBold"/>
              <a:cs typeface="Plus Jakarta Sans ExtraBold"/>
              <a:sym typeface="Plus Jakarta Sans ExtraBold"/>
            </a:endParaRPr>
          </a:p>
        </p:txBody>
      </p:sp>
      <p:cxnSp>
        <p:nvCxnSpPr>
          <p:cNvPr id="98" name="Google Shape;98;p17"/>
          <p:cNvCxnSpPr/>
          <p:nvPr/>
        </p:nvCxnSpPr>
        <p:spPr>
          <a:xfrm>
            <a:off x="748500" y="4036450"/>
            <a:ext cx="7647000" cy="0"/>
          </a:xfrm>
          <a:prstGeom prst="straightConnector1">
            <a:avLst/>
          </a:prstGeom>
          <a:noFill/>
          <a:ln cap="flat" cmpd="sng" w="9525">
            <a:solidFill>
              <a:schemeClr val="dk2"/>
            </a:solidFill>
            <a:prstDash val="solid"/>
            <a:round/>
            <a:headEnd len="sm" w="sm" type="none"/>
            <a:tailEnd len="sm" w="sm" type="none"/>
          </a:ln>
        </p:spPr>
      </p:cxnSp>
      <p:sp>
        <p:nvSpPr>
          <p:cNvPr id="99" name="Google Shape;99;p17"/>
          <p:cNvSpPr txBox="1"/>
          <p:nvPr/>
        </p:nvSpPr>
        <p:spPr>
          <a:xfrm>
            <a:off x="672150" y="4257675"/>
            <a:ext cx="7647000" cy="425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852"/>
              <a:buFont typeface="Arial"/>
              <a:buNone/>
            </a:pPr>
            <a:r>
              <a:rPr b="0" i="0" lang="en" sz="1595" u="none" cap="none" strike="noStrike">
                <a:solidFill>
                  <a:srgbClr val="5E696C"/>
                </a:solidFill>
                <a:latin typeface="Georgia"/>
                <a:ea typeface="Georgia"/>
                <a:cs typeface="Georgia"/>
                <a:sym typeface="Georgia"/>
              </a:rPr>
              <a:t>Instagram Handle: </a:t>
            </a:r>
            <a:r>
              <a:rPr lang="en" sz="1750">
                <a:solidFill>
                  <a:srgbClr val="1C4587"/>
                </a:solidFill>
                <a:latin typeface="Georgia"/>
                <a:ea typeface="Georgia"/>
                <a:cs typeface="Georgia"/>
                <a:sym typeface="Georgia"/>
              </a:rPr>
              <a:t>@charitywater</a:t>
            </a:r>
            <a:endParaRPr b="0" i="0" sz="1595" u="none" cap="none" strike="noStrike">
              <a:solidFill>
                <a:srgbClr val="5E696C"/>
              </a:solidFill>
              <a:latin typeface="Georgia"/>
              <a:ea typeface="Georgia"/>
              <a:cs typeface="Georgia"/>
              <a:sym typeface="Georgia"/>
            </a:endParaRPr>
          </a:p>
        </p:txBody>
      </p:sp>
      <p:sp>
        <p:nvSpPr>
          <p:cNvPr id="100" name="Google Shape;100;p17"/>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1" name="Google Shape;101;p17"/>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102" name="Google Shape;102;p17"/>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txBox="1"/>
          <p:nvPr/>
        </p:nvSpPr>
        <p:spPr>
          <a:xfrm>
            <a:off x="688875" y="204375"/>
            <a:ext cx="3092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INSTAGRAM POSTS</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108" name="Google Shape;108;p18"/>
          <p:cNvSpPr txBox="1"/>
          <p:nvPr/>
        </p:nvSpPr>
        <p:spPr>
          <a:xfrm>
            <a:off x="295900" y="4439088"/>
            <a:ext cx="23856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300"/>
              <a:buFont typeface="Arial"/>
              <a:buNone/>
            </a:pPr>
            <a:r>
              <a:rPr lang="en" sz="1300">
                <a:solidFill>
                  <a:srgbClr val="0B5394"/>
                </a:solidFill>
                <a:latin typeface="Georgia"/>
                <a:ea typeface="Georgia"/>
                <a:cs typeface="Georgia"/>
                <a:sym typeface="Georgia"/>
              </a:rPr>
              <a:t>Impact Stories</a:t>
            </a:r>
            <a:endParaRPr sz="1300">
              <a:solidFill>
                <a:srgbClr val="0B5394"/>
              </a:solidFill>
              <a:latin typeface="Georgia"/>
              <a:ea typeface="Georgia"/>
              <a:cs typeface="Georgia"/>
              <a:sym typeface="Georgia"/>
            </a:endParaRPr>
          </a:p>
        </p:txBody>
      </p:sp>
      <p:cxnSp>
        <p:nvCxnSpPr>
          <p:cNvPr id="109" name="Google Shape;109;p18"/>
          <p:cNvCxnSpPr/>
          <p:nvPr/>
        </p:nvCxnSpPr>
        <p:spPr>
          <a:xfrm>
            <a:off x="3030338" y="664200"/>
            <a:ext cx="0" cy="3815100"/>
          </a:xfrm>
          <a:prstGeom prst="straightConnector1">
            <a:avLst/>
          </a:prstGeom>
          <a:noFill/>
          <a:ln cap="flat" cmpd="sng" w="19050">
            <a:solidFill>
              <a:srgbClr val="FECE00"/>
            </a:solidFill>
            <a:prstDash val="solid"/>
            <a:round/>
            <a:headEnd len="sm" w="sm" type="none"/>
            <a:tailEnd len="sm" w="sm" type="none"/>
          </a:ln>
        </p:spPr>
      </p:cxnSp>
      <p:sp>
        <p:nvSpPr>
          <p:cNvPr id="110" name="Google Shape;110;p18"/>
          <p:cNvSpPr txBox="1"/>
          <p:nvPr/>
        </p:nvSpPr>
        <p:spPr>
          <a:xfrm>
            <a:off x="3404525" y="4439100"/>
            <a:ext cx="23856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300"/>
              <a:buFont typeface="Arial"/>
              <a:buNone/>
            </a:pPr>
            <a:r>
              <a:rPr lang="en" sz="1300">
                <a:solidFill>
                  <a:srgbClr val="0B5394"/>
                </a:solidFill>
                <a:latin typeface="Georgia"/>
                <a:ea typeface="Georgia"/>
                <a:cs typeface="Georgia"/>
                <a:sym typeface="Georgia"/>
              </a:rPr>
              <a:t>Student Action</a:t>
            </a:r>
            <a:endParaRPr sz="1300">
              <a:solidFill>
                <a:srgbClr val="0B5394"/>
              </a:solidFill>
              <a:latin typeface="Georgia"/>
              <a:ea typeface="Georgia"/>
              <a:cs typeface="Georgia"/>
              <a:sym typeface="Georgia"/>
            </a:endParaRPr>
          </a:p>
        </p:txBody>
      </p:sp>
      <p:cxnSp>
        <p:nvCxnSpPr>
          <p:cNvPr id="111" name="Google Shape;111;p18"/>
          <p:cNvCxnSpPr/>
          <p:nvPr/>
        </p:nvCxnSpPr>
        <p:spPr>
          <a:xfrm>
            <a:off x="6164325" y="664200"/>
            <a:ext cx="0" cy="3815100"/>
          </a:xfrm>
          <a:prstGeom prst="straightConnector1">
            <a:avLst/>
          </a:prstGeom>
          <a:noFill/>
          <a:ln cap="flat" cmpd="sng" w="19050">
            <a:solidFill>
              <a:srgbClr val="FECE00"/>
            </a:solidFill>
            <a:prstDash val="solid"/>
            <a:round/>
            <a:headEnd len="sm" w="sm" type="none"/>
            <a:tailEnd len="sm" w="sm" type="none"/>
          </a:ln>
        </p:spPr>
      </p:cxnSp>
      <p:sp>
        <p:nvSpPr>
          <p:cNvPr id="112" name="Google Shape;112;p18"/>
          <p:cNvSpPr txBox="1"/>
          <p:nvPr/>
        </p:nvSpPr>
        <p:spPr>
          <a:xfrm>
            <a:off x="6427575" y="4439100"/>
            <a:ext cx="23856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300"/>
              <a:buFont typeface="Arial"/>
              <a:buNone/>
            </a:pPr>
            <a:r>
              <a:rPr lang="en" sz="1300">
                <a:solidFill>
                  <a:srgbClr val="0B5394"/>
                </a:solidFill>
                <a:latin typeface="Georgia"/>
                <a:ea typeface="Georgia"/>
                <a:cs typeface="Georgia"/>
                <a:sym typeface="Georgia"/>
              </a:rPr>
              <a:t>Transparency &amp; Education</a:t>
            </a:r>
            <a:endParaRPr sz="1300">
              <a:solidFill>
                <a:srgbClr val="0B5394"/>
              </a:solidFill>
              <a:latin typeface="Georgia"/>
              <a:ea typeface="Georgia"/>
              <a:cs typeface="Georgia"/>
              <a:sym typeface="Georgia"/>
            </a:endParaRPr>
          </a:p>
        </p:txBody>
      </p:sp>
      <p:sp>
        <p:nvSpPr>
          <p:cNvPr id="113" name="Google Shape;113;p18"/>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4" name="Google Shape;114;p18"/>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115" name="Google Shape;115;p18"/>
          <p:cNvSpPr txBox="1"/>
          <p:nvPr/>
        </p:nvSpPr>
        <p:spPr>
          <a:xfrm rot="-5400000">
            <a:off x="-306000" y="2009025"/>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pic>
        <p:nvPicPr>
          <p:cNvPr id="116" name="Google Shape;116;p18" title="instagram-ad-mockup.png"/>
          <p:cNvPicPr preferRelativeResize="0"/>
          <p:nvPr/>
        </p:nvPicPr>
        <p:blipFill>
          <a:blip r:embed="rId4">
            <a:alphaModFix/>
          </a:blip>
          <a:stretch>
            <a:fillRect/>
          </a:stretch>
        </p:blipFill>
        <p:spPr>
          <a:xfrm>
            <a:off x="688401" y="619700"/>
            <a:ext cx="1683960" cy="3815102"/>
          </a:xfrm>
          <a:prstGeom prst="rect">
            <a:avLst/>
          </a:prstGeom>
          <a:noFill/>
          <a:ln>
            <a:noFill/>
          </a:ln>
        </p:spPr>
      </p:pic>
      <p:pic>
        <p:nvPicPr>
          <p:cNvPr id="117" name="Google Shape;117;p18" title="instagram-ad-mockup (1).png"/>
          <p:cNvPicPr preferRelativeResize="0"/>
          <p:nvPr/>
        </p:nvPicPr>
        <p:blipFill rotWithShape="1">
          <a:blip r:embed="rId5">
            <a:alphaModFix/>
          </a:blip>
          <a:srcRect b="0" l="0" r="0" t="0"/>
          <a:stretch/>
        </p:blipFill>
        <p:spPr>
          <a:xfrm>
            <a:off x="3712563" y="664200"/>
            <a:ext cx="1683960" cy="3815102"/>
          </a:xfrm>
          <a:prstGeom prst="rect">
            <a:avLst/>
          </a:prstGeom>
          <a:noFill/>
          <a:ln>
            <a:noFill/>
          </a:ln>
        </p:spPr>
      </p:pic>
      <p:pic>
        <p:nvPicPr>
          <p:cNvPr id="118" name="Google Shape;118;p18" title="instagram-ad-mockup (2).png"/>
          <p:cNvPicPr preferRelativeResize="0"/>
          <p:nvPr/>
        </p:nvPicPr>
        <p:blipFill rotWithShape="1">
          <a:blip r:embed="rId6">
            <a:alphaModFix/>
          </a:blip>
          <a:srcRect b="0" l="0" r="0" t="0"/>
          <a:stretch/>
        </p:blipFill>
        <p:spPr>
          <a:xfrm>
            <a:off x="6778401" y="619700"/>
            <a:ext cx="1683960" cy="38151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19"/>
          <p:cNvPicPr preferRelativeResize="0"/>
          <p:nvPr/>
        </p:nvPicPr>
        <p:blipFill rotWithShape="1">
          <a:blip r:embed="rId3">
            <a:alphaModFix/>
          </a:blip>
          <a:srcRect b="0" l="0" r="0" t="0"/>
          <a:stretch/>
        </p:blipFill>
        <p:spPr>
          <a:xfrm>
            <a:off x="365714" y="18"/>
            <a:ext cx="8778296" cy="5143500"/>
          </a:xfrm>
          <a:prstGeom prst="rect">
            <a:avLst/>
          </a:prstGeom>
          <a:noFill/>
          <a:ln>
            <a:noFill/>
          </a:ln>
        </p:spPr>
      </p:pic>
      <p:pic>
        <p:nvPicPr>
          <p:cNvPr id="124" name="Google Shape;124;p19"/>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125" name="Google Shape;125;p19"/>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126" name="Google Shape;126;p19"/>
          <p:cNvSpPr txBox="1"/>
          <p:nvPr/>
        </p:nvSpPr>
        <p:spPr>
          <a:xfrm>
            <a:off x="911175" y="1986850"/>
            <a:ext cx="41217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eorgia"/>
                <a:ea typeface="Georgia"/>
                <a:cs typeface="Georgia"/>
                <a:sym typeface="Georgia"/>
              </a:rPr>
              <a:t>Influencer Marketing on </a:t>
            </a:r>
            <a:r>
              <a:rPr b="1" lang="en" sz="2800">
                <a:solidFill>
                  <a:schemeClr val="dk1"/>
                </a:solidFill>
                <a:latin typeface="Georgia"/>
                <a:ea typeface="Georgia"/>
                <a:cs typeface="Georgia"/>
                <a:sym typeface="Georgia"/>
              </a:rPr>
              <a:t>Social Media</a:t>
            </a:r>
            <a:endParaRPr b="1" i="0" sz="2800" u="none" cap="none" strike="noStrike">
              <a:solidFill>
                <a:srgbClr val="FFD966"/>
              </a:solidFill>
              <a:latin typeface="Georgia"/>
              <a:ea typeface="Georgia"/>
              <a:cs typeface="Georgia"/>
              <a:sym typeface="Georgia"/>
            </a:endParaRPr>
          </a:p>
        </p:txBody>
      </p:sp>
      <p:sp>
        <p:nvSpPr>
          <p:cNvPr id="127" name="Google Shape;127;p19"/>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B33A"/>
        </a:solidFill>
      </p:bgPr>
    </p:bg>
    <p:spTree>
      <p:nvGrpSpPr>
        <p:cNvPr id="131" name="Shape 131"/>
        <p:cNvGrpSpPr/>
        <p:nvPr/>
      </p:nvGrpSpPr>
      <p:grpSpPr>
        <a:xfrm>
          <a:off x="0" y="0"/>
          <a:ext cx="0" cy="0"/>
          <a:chOff x="0" y="0"/>
          <a:chExt cx="0" cy="0"/>
        </a:xfrm>
      </p:grpSpPr>
      <p:sp>
        <p:nvSpPr>
          <p:cNvPr id="132" name="Google Shape;132;p20"/>
          <p:cNvSpPr txBox="1"/>
          <p:nvPr/>
        </p:nvSpPr>
        <p:spPr>
          <a:xfrm>
            <a:off x="228600" y="459650"/>
            <a:ext cx="4275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rgbClr val="1E2D31"/>
                </a:solidFill>
                <a:latin typeface="Plus Jakarta Sans ExtraBold"/>
                <a:ea typeface="Plus Jakarta Sans ExtraBold"/>
                <a:cs typeface="Plus Jakarta Sans ExtraBold"/>
                <a:sym typeface="Plus Jakarta Sans ExtraBold"/>
              </a:rPr>
              <a:t>INFLUENCER CONTENT GUIDELINES</a:t>
            </a:r>
            <a:endParaRPr b="0" i="0" sz="2800" u="none" cap="none" strike="noStrike">
              <a:solidFill>
                <a:srgbClr val="1E2D31"/>
              </a:solidFill>
              <a:latin typeface="Plus Jakarta Sans ExtraBold"/>
              <a:ea typeface="Plus Jakarta Sans ExtraBold"/>
              <a:cs typeface="Plus Jakarta Sans ExtraBold"/>
              <a:sym typeface="Plus Jakarta Sans ExtraBold"/>
            </a:endParaRPr>
          </a:p>
        </p:txBody>
      </p:sp>
      <p:pic>
        <p:nvPicPr>
          <p:cNvPr id="133" name="Google Shape;133;p20"/>
          <p:cNvPicPr preferRelativeResize="0"/>
          <p:nvPr/>
        </p:nvPicPr>
        <p:blipFill rotWithShape="1">
          <a:blip r:embed="rId3">
            <a:alphaModFix/>
          </a:blip>
          <a:srcRect b="0" l="0" r="0" t="0"/>
          <a:stretch/>
        </p:blipFill>
        <p:spPr>
          <a:xfrm>
            <a:off x="228600" y="1997313"/>
            <a:ext cx="4274899" cy="2404625"/>
          </a:xfrm>
          <a:prstGeom prst="rect">
            <a:avLst/>
          </a:prstGeom>
          <a:noFill/>
          <a:ln>
            <a:noFill/>
          </a:ln>
        </p:spPr>
      </p:pic>
      <p:sp>
        <p:nvSpPr>
          <p:cNvPr id="134" name="Google Shape;134;p20"/>
          <p:cNvSpPr txBox="1"/>
          <p:nvPr/>
        </p:nvSpPr>
        <p:spPr>
          <a:xfrm>
            <a:off x="4503500" y="60750"/>
            <a:ext cx="4513800" cy="5022000"/>
          </a:xfrm>
          <a:prstGeom prst="rect">
            <a:avLst/>
          </a:prstGeom>
          <a:noFill/>
          <a:ln>
            <a:noFill/>
          </a:ln>
        </p:spPr>
        <p:txBody>
          <a:bodyPr anchorCtr="0" anchor="ctr" bIns="91425" lIns="91425" spcFirstLastPara="1" rIns="91425" wrap="square" tIns="91425">
            <a:noAutofit/>
          </a:bodyPr>
          <a:lstStyle/>
          <a:p>
            <a:pPr indent="-311150" lvl="0" marL="457200" marR="0" rtl="0" algn="l">
              <a:lnSpc>
                <a:spcPct val="100000"/>
              </a:lnSpc>
              <a:spcBef>
                <a:spcPts val="0"/>
              </a:spcBef>
              <a:spcAft>
                <a:spcPts val="0"/>
              </a:spcAft>
              <a:buClr>
                <a:schemeClr val="lt1"/>
              </a:buClr>
              <a:buSzPts val="1300"/>
              <a:buFont typeface="Georgia"/>
              <a:buChar char="●"/>
            </a:pPr>
            <a:r>
              <a:rPr b="0" i="0" lang="en" sz="1300" u="none" cap="none" strike="noStrike">
                <a:solidFill>
                  <a:schemeClr val="lt1"/>
                </a:solidFill>
                <a:latin typeface="Georgia"/>
                <a:ea typeface="Georgia"/>
                <a:cs typeface="Georgia"/>
                <a:sym typeface="Georgia"/>
              </a:rPr>
              <a:t>Content must be… </a:t>
            </a:r>
            <a:r>
              <a:rPr lang="en" sz="1300">
                <a:solidFill>
                  <a:srgbClr val="1E2D31"/>
                </a:solidFill>
                <a:latin typeface="Georgia"/>
                <a:ea typeface="Georgia"/>
                <a:cs typeface="Georgia"/>
                <a:sym typeface="Georgia"/>
              </a:rPr>
              <a:t>Short-form videos (15–30 seconds) for TikTok or Instagram Reels that inspire college students to join The Spring – Student Edition. Each post should highlight how small monthly donations create a big impact on access to clean water.</a:t>
            </a:r>
            <a:endParaRPr b="0" i="0" sz="1300" u="none" cap="none" strike="noStrike">
              <a:solidFill>
                <a:srgbClr val="1E2D31"/>
              </a:solidFill>
              <a:latin typeface="Georgia"/>
              <a:ea typeface="Georgia"/>
              <a:cs typeface="Georgia"/>
              <a:sym typeface="Georgia"/>
            </a:endParaRPr>
          </a:p>
          <a:p>
            <a:pPr indent="-311150" lvl="0" marL="457200" marR="0" rtl="0" algn="l">
              <a:lnSpc>
                <a:spcPct val="100000"/>
              </a:lnSpc>
              <a:spcBef>
                <a:spcPts val="1000"/>
              </a:spcBef>
              <a:spcAft>
                <a:spcPts val="0"/>
              </a:spcAft>
              <a:buClr>
                <a:schemeClr val="lt1"/>
              </a:buClr>
              <a:buSzPts val="1300"/>
              <a:buFont typeface="Georgia"/>
              <a:buChar char="●"/>
            </a:pPr>
            <a:r>
              <a:rPr b="0" i="0" lang="en" sz="1300" u="none" cap="none" strike="noStrike">
                <a:solidFill>
                  <a:schemeClr val="lt1"/>
                </a:solidFill>
                <a:latin typeface="Georgia"/>
                <a:ea typeface="Georgia"/>
                <a:cs typeface="Georgia"/>
                <a:sym typeface="Georgia"/>
              </a:rPr>
              <a:t>Content must show… </a:t>
            </a:r>
            <a:r>
              <a:rPr lang="en" sz="1300">
                <a:solidFill>
                  <a:srgbClr val="1E2D31"/>
                </a:solidFill>
                <a:latin typeface="Georgia"/>
                <a:ea typeface="Georgia"/>
                <a:cs typeface="Georgia"/>
                <a:sym typeface="Georgia"/>
              </a:rPr>
              <a:t>Authentic, uplifting visuals that feature the influencer speaking directly to camera or showing real-life moments of connection, learning, or giving. Include charity: water’s Jerry Can yellow color or logo in a clean, subtle way, and always end with a clear call to action such as “Join The Spring and help fund clean water projects.”</a:t>
            </a:r>
            <a:endParaRPr b="0" i="0" sz="1300" u="none" cap="none" strike="noStrike">
              <a:solidFill>
                <a:srgbClr val="1E2D31"/>
              </a:solidFill>
              <a:latin typeface="Georgia"/>
              <a:ea typeface="Georgia"/>
              <a:cs typeface="Georgia"/>
              <a:sym typeface="Georgia"/>
            </a:endParaRPr>
          </a:p>
          <a:p>
            <a:pPr indent="-311150" lvl="0" marL="457200" marR="0" rtl="0" algn="l">
              <a:lnSpc>
                <a:spcPct val="100000"/>
              </a:lnSpc>
              <a:spcBef>
                <a:spcPts val="1000"/>
              </a:spcBef>
              <a:spcAft>
                <a:spcPts val="0"/>
              </a:spcAft>
              <a:buClr>
                <a:schemeClr val="lt1"/>
              </a:buClr>
              <a:buSzPts val="1300"/>
              <a:buFont typeface="Georgia"/>
              <a:buChar char="●"/>
            </a:pPr>
            <a:r>
              <a:rPr b="0" i="0" lang="en" sz="1300" u="none" cap="none" strike="noStrike">
                <a:solidFill>
                  <a:schemeClr val="lt1"/>
                </a:solidFill>
                <a:latin typeface="Georgia"/>
                <a:ea typeface="Georgia"/>
                <a:cs typeface="Georgia"/>
                <a:sym typeface="Georgia"/>
              </a:rPr>
              <a:t>Influencer must be located in…</a:t>
            </a:r>
            <a:r>
              <a:rPr lang="en" sz="1300">
                <a:solidFill>
                  <a:srgbClr val="1E2D31"/>
                </a:solidFill>
                <a:latin typeface="Georgia"/>
                <a:ea typeface="Georgia"/>
                <a:cs typeface="Georgia"/>
                <a:sym typeface="Georgia"/>
              </a:rPr>
              <a:t>The United States, preferably active within college or university communities where they can reach Gen Z students aged 18–24.</a:t>
            </a:r>
            <a:endParaRPr b="0" i="0" sz="1300" u="none" cap="none" strike="noStrike">
              <a:solidFill>
                <a:srgbClr val="1E2D31"/>
              </a:solidFill>
              <a:latin typeface="Georgia"/>
              <a:ea typeface="Georgia"/>
              <a:cs typeface="Georgia"/>
              <a:sym typeface="Georgia"/>
            </a:endParaRPr>
          </a:p>
          <a:p>
            <a:pPr indent="-311150" lvl="0" marL="457200" marR="0" rtl="0" algn="l">
              <a:lnSpc>
                <a:spcPct val="100000"/>
              </a:lnSpc>
              <a:spcBef>
                <a:spcPts val="1000"/>
              </a:spcBef>
              <a:spcAft>
                <a:spcPts val="1000"/>
              </a:spcAft>
              <a:buClr>
                <a:schemeClr val="lt1"/>
              </a:buClr>
              <a:buSzPts val="1300"/>
              <a:buFont typeface="Georgia"/>
              <a:buChar char="●"/>
            </a:pPr>
            <a:r>
              <a:rPr b="0" i="0" lang="en" sz="1300" u="none" cap="none" strike="noStrike">
                <a:solidFill>
                  <a:schemeClr val="lt1"/>
                </a:solidFill>
                <a:latin typeface="Georgia"/>
                <a:ea typeface="Georgia"/>
                <a:cs typeface="Georgia"/>
                <a:sym typeface="Georgia"/>
              </a:rPr>
              <a:t>Tone should be…</a:t>
            </a:r>
            <a:r>
              <a:rPr lang="en" sz="1300">
                <a:solidFill>
                  <a:srgbClr val="1E2D31"/>
                </a:solidFill>
                <a:latin typeface="Georgia"/>
                <a:ea typeface="Georgia"/>
                <a:cs typeface="Georgia"/>
                <a:sym typeface="Georgia"/>
              </a:rPr>
              <a:t>Hopeful, genuine, and empowering. The content should feel authentic and community-focused, encouraging viewers to believe that even small, consistent actions—like giving $1 a month—can create lasting change.</a:t>
            </a:r>
            <a:endParaRPr b="0" i="0" sz="1000" u="none" cap="none" strike="noStrike">
              <a:solidFill>
                <a:srgbClr val="000000"/>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B33A"/>
        </a:solidFill>
      </p:bgPr>
    </p:bg>
    <p:spTree>
      <p:nvGrpSpPr>
        <p:cNvPr id="138" name="Shape 138"/>
        <p:cNvGrpSpPr/>
        <p:nvPr/>
      </p:nvGrpSpPr>
      <p:grpSpPr>
        <a:xfrm>
          <a:off x="0" y="0"/>
          <a:ext cx="0" cy="0"/>
          <a:chOff x="0" y="0"/>
          <a:chExt cx="0" cy="0"/>
        </a:xfrm>
      </p:grpSpPr>
      <p:sp>
        <p:nvSpPr>
          <p:cNvPr id="139" name="Google Shape;139;p21"/>
          <p:cNvSpPr txBox="1"/>
          <p:nvPr/>
        </p:nvSpPr>
        <p:spPr>
          <a:xfrm>
            <a:off x="228600" y="459650"/>
            <a:ext cx="4275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rgbClr val="1E2D31"/>
                </a:solidFill>
                <a:latin typeface="Plus Jakarta Sans ExtraBold"/>
                <a:ea typeface="Plus Jakarta Sans ExtraBold"/>
                <a:cs typeface="Plus Jakarta Sans ExtraBold"/>
                <a:sym typeface="Plus Jakarta Sans ExtraBold"/>
              </a:rPr>
              <a:t>INFLUENCER SELECTION CRITERIA</a:t>
            </a:r>
            <a:endParaRPr b="0" i="0" sz="2800" u="none" cap="none" strike="noStrike">
              <a:solidFill>
                <a:srgbClr val="1E2D31"/>
              </a:solidFill>
              <a:latin typeface="Plus Jakarta Sans ExtraBold"/>
              <a:ea typeface="Plus Jakarta Sans ExtraBold"/>
              <a:cs typeface="Plus Jakarta Sans ExtraBold"/>
              <a:sym typeface="Plus Jakarta Sans ExtraBold"/>
            </a:endParaRPr>
          </a:p>
        </p:txBody>
      </p:sp>
      <p:pic>
        <p:nvPicPr>
          <p:cNvPr id="140" name="Google Shape;140;p21"/>
          <p:cNvPicPr preferRelativeResize="0"/>
          <p:nvPr/>
        </p:nvPicPr>
        <p:blipFill rotWithShape="1">
          <a:blip r:embed="rId3">
            <a:alphaModFix/>
          </a:blip>
          <a:srcRect b="0" l="0" r="0" t="0"/>
          <a:stretch/>
        </p:blipFill>
        <p:spPr>
          <a:xfrm>
            <a:off x="228600" y="1997325"/>
            <a:ext cx="4275000" cy="2404688"/>
          </a:xfrm>
          <a:prstGeom prst="rect">
            <a:avLst/>
          </a:prstGeom>
          <a:noFill/>
          <a:ln>
            <a:noFill/>
          </a:ln>
        </p:spPr>
      </p:pic>
      <p:sp>
        <p:nvSpPr>
          <p:cNvPr id="141" name="Google Shape;141;p21"/>
          <p:cNvSpPr txBox="1"/>
          <p:nvPr/>
        </p:nvSpPr>
        <p:spPr>
          <a:xfrm>
            <a:off x="4828425" y="847800"/>
            <a:ext cx="4030200" cy="3447900"/>
          </a:xfrm>
          <a:prstGeom prst="rect">
            <a:avLst/>
          </a:prstGeom>
          <a:noFill/>
          <a:ln>
            <a:noFill/>
          </a:ln>
        </p:spPr>
        <p:txBody>
          <a:bodyPr anchorCtr="0" anchor="ctr" bIns="91425" lIns="91425" spcFirstLastPara="1" rIns="91425" wrap="square" tIns="91425">
            <a:noAutofit/>
          </a:bodyPr>
          <a:lstStyle/>
          <a:p>
            <a:pPr indent="-336550" lvl="0" marL="457200" marR="0" rtl="0" algn="l">
              <a:lnSpc>
                <a:spcPct val="100000"/>
              </a:lnSpc>
              <a:spcBef>
                <a:spcPts val="0"/>
              </a:spcBef>
              <a:spcAft>
                <a:spcPts val="0"/>
              </a:spcAft>
              <a:buClr>
                <a:schemeClr val="lt1"/>
              </a:buClr>
              <a:buSzPts val="1700"/>
              <a:buFont typeface="Georgia"/>
              <a:buChar char="●"/>
            </a:pPr>
            <a:r>
              <a:rPr lang="en" sz="1700">
                <a:solidFill>
                  <a:schemeClr val="lt1"/>
                </a:solidFill>
                <a:latin typeface="Georgia"/>
                <a:ea typeface="Georgia"/>
                <a:cs typeface="Georgia"/>
                <a:sym typeface="Georgia"/>
              </a:rPr>
              <a:t>Authentic and Purpose-Driven</a:t>
            </a:r>
            <a:endParaRPr sz="1700">
              <a:solidFill>
                <a:schemeClr val="lt1"/>
              </a:solidFill>
              <a:latin typeface="Georgia"/>
              <a:ea typeface="Georgia"/>
              <a:cs typeface="Georgia"/>
              <a:sym typeface="Georgia"/>
            </a:endParaRPr>
          </a:p>
          <a:p>
            <a:pPr indent="-336550" lvl="0" marL="457200" marR="0" rtl="0" algn="l">
              <a:lnSpc>
                <a:spcPct val="100000"/>
              </a:lnSpc>
              <a:spcBef>
                <a:spcPts val="1000"/>
              </a:spcBef>
              <a:spcAft>
                <a:spcPts val="0"/>
              </a:spcAft>
              <a:buClr>
                <a:schemeClr val="lt1"/>
              </a:buClr>
              <a:buSzPts val="1700"/>
              <a:buFont typeface="Georgia"/>
              <a:buChar char="●"/>
            </a:pPr>
            <a:r>
              <a:rPr lang="en" sz="1700">
                <a:solidFill>
                  <a:schemeClr val="lt1"/>
                </a:solidFill>
                <a:latin typeface="Georgia"/>
                <a:ea typeface="Georgia"/>
                <a:cs typeface="Georgia"/>
                <a:sym typeface="Georgia"/>
              </a:rPr>
              <a:t>Engaged College or Gen Z Audience</a:t>
            </a:r>
            <a:endParaRPr b="0" i="0" sz="1700" u="none" cap="none" strike="noStrike">
              <a:solidFill>
                <a:schemeClr val="lt1"/>
              </a:solidFill>
              <a:latin typeface="Georgia"/>
              <a:ea typeface="Georgia"/>
              <a:cs typeface="Georgia"/>
              <a:sym typeface="Georgia"/>
            </a:endParaRPr>
          </a:p>
          <a:p>
            <a:pPr indent="-336550" lvl="0" marL="457200" marR="0" rtl="0" algn="l">
              <a:lnSpc>
                <a:spcPct val="100000"/>
              </a:lnSpc>
              <a:spcBef>
                <a:spcPts val="1000"/>
              </a:spcBef>
              <a:spcAft>
                <a:spcPts val="1000"/>
              </a:spcAft>
              <a:buClr>
                <a:schemeClr val="lt1"/>
              </a:buClr>
              <a:buSzPts val="1700"/>
              <a:buFont typeface="Georgia"/>
              <a:buChar char="●"/>
            </a:pPr>
            <a:r>
              <a:rPr lang="en" sz="1700">
                <a:solidFill>
                  <a:schemeClr val="lt1"/>
                </a:solidFill>
                <a:latin typeface="Georgia"/>
                <a:ea typeface="Georgia"/>
                <a:cs typeface="Georgia"/>
                <a:sym typeface="Georgia"/>
              </a:rPr>
              <a:t>Storytelling and Impact Focused</a:t>
            </a:r>
            <a:endParaRPr b="0" i="0" sz="1700" u="none" cap="none" strike="noStrike">
              <a:solidFill>
                <a:schemeClr val="lt1"/>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nvSpPr>
        <p:spPr>
          <a:xfrm>
            <a:off x="688875" y="204375"/>
            <a:ext cx="30921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INFLUENCER SELECTION</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147" name="Google Shape;147;p22"/>
          <p:cNvSpPr txBox="1"/>
          <p:nvPr/>
        </p:nvSpPr>
        <p:spPr>
          <a:xfrm>
            <a:off x="330825" y="4473750"/>
            <a:ext cx="23856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1200"/>
              </a:spcAft>
              <a:buClr>
                <a:srgbClr val="000000"/>
              </a:buClr>
              <a:buSzPts val="1300"/>
              <a:buFont typeface="Arial"/>
              <a:buNone/>
            </a:pPr>
            <a:r>
              <a:rPr lang="en" sz="1300">
                <a:solidFill>
                  <a:srgbClr val="0B5394"/>
                </a:solidFill>
                <a:latin typeface="Georgia"/>
                <a:ea typeface="Georgia"/>
                <a:cs typeface="Georgia"/>
                <a:sym typeface="Georgia"/>
              </a:rPr>
              <a:t>@sophiaxverde</a:t>
            </a:r>
            <a:endParaRPr b="0" i="0" sz="1300" u="none" cap="none" strike="noStrike">
              <a:solidFill>
                <a:srgbClr val="0B5394"/>
              </a:solidFill>
              <a:latin typeface="Georgia"/>
              <a:ea typeface="Georgia"/>
              <a:cs typeface="Georgia"/>
              <a:sym typeface="Georgia"/>
            </a:endParaRPr>
          </a:p>
        </p:txBody>
      </p:sp>
      <p:cxnSp>
        <p:nvCxnSpPr>
          <p:cNvPr id="148" name="Google Shape;148;p22"/>
          <p:cNvCxnSpPr/>
          <p:nvPr/>
        </p:nvCxnSpPr>
        <p:spPr>
          <a:xfrm>
            <a:off x="3030338" y="1072975"/>
            <a:ext cx="0" cy="3815100"/>
          </a:xfrm>
          <a:prstGeom prst="straightConnector1">
            <a:avLst/>
          </a:prstGeom>
          <a:noFill/>
          <a:ln cap="flat" cmpd="sng" w="19050">
            <a:solidFill>
              <a:srgbClr val="FECE00"/>
            </a:solidFill>
            <a:prstDash val="solid"/>
            <a:round/>
            <a:headEnd len="sm" w="sm" type="none"/>
            <a:tailEnd len="sm" w="sm" type="none"/>
          </a:ln>
        </p:spPr>
      </p:cxnSp>
      <p:sp>
        <p:nvSpPr>
          <p:cNvPr id="149" name="Google Shape;149;p22"/>
          <p:cNvSpPr txBox="1"/>
          <p:nvPr/>
        </p:nvSpPr>
        <p:spPr>
          <a:xfrm>
            <a:off x="3379200" y="4473750"/>
            <a:ext cx="2385600" cy="384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Clr>
                <a:schemeClr val="dk1"/>
              </a:buClr>
              <a:buSzPts val="1300"/>
              <a:buFont typeface="Arial"/>
              <a:buNone/>
            </a:pPr>
            <a:r>
              <a:rPr lang="en" sz="1300">
                <a:solidFill>
                  <a:srgbClr val="0B5394"/>
                </a:solidFill>
                <a:latin typeface="Georgia"/>
                <a:ea typeface="Georgia"/>
                <a:cs typeface="Georgia"/>
                <a:sym typeface="Georgia"/>
              </a:rPr>
              <a:t>@thatcurlytopp</a:t>
            </a:r>
            <a:endParaRPr sz="1300">
              <a:solidFill>
                <a:srgbClr val="0B5394"/>
              </a:solidFill>
              <a:latin typeface="Georgia"/>
              <a:ea typeface="Georgia"/>
              <a:cs typeface="Georgia"/>
              <a:sym typeface="Georgia"/>
            </a:endParaRPr>
          </a:p>
        </p:txBody>
      </p:sp>
      <p:cxnSp>
        <p:nvCxnSpPr>
          <p:cNvPr id="150" name="Google Shape;150;p22"/>
          <p:cNvCxnSpPr/>
          <p:nvPr/>
        </p:nvCxnSpPr>
        <p:spPr>
          <a:xfrm>
            <a:off x="6164325" y="1072975"/>
            <a:ext cx="0" cy="3815100"/>
          </a:xfrm>
          <a:prstGeom prst="straightConnector1">
            <a:avLst/>
          </a:prstGeom>
          <a:noFill/>
          <a:ln cap="flat" cmpd="sng" w="19050">
            <a:solidFill>
              <a:srgbClr val="FECE00"/>
            </a:solidFill>
            <a:prstDash val="solid"/>
            <a:round/>
            <a:headEnd len="sm" w="sm" type="none"/>
            <a:tailEnd len="sm" w="sm" type="none"/>
          </a:ln>
        </p:spPr>
      </p:cxnSp>
      <p:sp>
        <p:nvSpPr>
          <p:cNvPr id="151" name="Google Shape;151;p22"/>
          <p:cNvSpPr txBox="1"/>
          <p:nvPr/>
        </p:nvSpPr>
        <p:spPr>
          <a:xfrm>
            <a:off x="6427575" y="4473750"/>
            <a:ext cx="2385600" cy="384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Clr>
                <a:schemeClr val="dk1"/>
              </a:buClr>
              <a:buSzPts val="1300"/>
              <a:buFont typeface="Arial"/>
              <a:buNone/>
            </a:pPr>
            <a:r>
              <a:rPr lang="en" sz="1300">
                <a:solidFill>
                  <a:srgbClr val="0B5394"/>
                </a:solidFill>
                <a:latin typeface="Georgia"/>
                <a:ea typeface="Georgia"/>
                <a:cs typeface="Georgia"/>
                <a:sym typeface="Georgia"/>
              </a:rPr>
              <a:t>@delilah_isabel</a:t>
            </a:r>
            <a:endParaRPr sz="1300">
              <a:solidFill>
                <a:srgbClr val="0B5394"/>
              </a:solidFill>
              <a:latin typeface="Georgia"/>
              <a:ea typeface="Georgia"/>
              <a:cs typeface="Georgia"/>
              <a:sym typeface="Georgia"/>
            </a:endParaRPr>
          </a:p>
        </p:txBody>
      </p:sp>
      <p:sp>
        <p:nvSpPr>
          <p:cNvPr id="152" name="Google Shape;152;p22"/>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3" name="Google Shape;153;p22"/>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154" name="Google Shape;154;p22"/>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pic>
        <p:nvPicPr>
          <p:cNvPr id="155" name="Google Shape;155;p22" title="Screenshot 2025-11-15 at 3.59.15 PM.png"/>
          <p:cNvPicPr preferRelativeResize="0"/>
          <p:nvPr/>
        </p:nvPicPr>
        <p:blipFill>
          <a:blip r:embed="rId4">
            <a:alphaModFix/>
          </a:blip>
          <a:stretch>
            <a:fillRect/>
          </a:stretch>
        </p:blipFill>
        <p:spPr>
          <a:xfrm>
            <a:off x="675963" y="860500"/>
            <a:ext cx="1695325" cy="3674097"/>
          </a:xfrm>
          <a:prstGeom prst="rect">
            <a:avLst/>
          </a:prstGeom>
          <a:noFill/>
          <a:ln>
            <a:noFill/>
          </a:ln>
        </p:spPr>
      </p:pic>
      <p:pic>
        <p:nvPicPr>
          <p:cNvPr id="156" name="Google Shape;156;p22" title="Screenshot 2025-11-15 at 4.02.40 PM.png"/>
          <p:cNvPicPr preferRelativeResize="0"/>
          <p:nvPr/>
        </p:nvPicPr>
        <p:blipFill rotWithShape="1">
          <a:blip r:embed="rId5">
            <a:alphaModFix/>
          </a:blip>
          <a:srcRect b="0" l="0" r="0" t="0"/>
          <a:stretch/>
        </p:blipFill>
        <p:spPr>
          <a:xfrm>
            <a:off x="3689388" y="799650"/>
            <a:ext cx="1695325" cy="3674097"/>
          </a:xfrm>
          <a:prstGeom prst="rect">
            <a:avLst/>
          </a:prstGeom>
          <a:noFill/>
          <a:ln>
            <a:noFill/>
          </a:ln>
        </p:spPr>
      </p:pic>
      <p:pic>
        <p:nvPicPr>
          <p:cNvPr id="157" name="Google Shape;157;p22" title="IMG_2570.PNG"/>
          <p:cNvPicPr preferRelativeResize="0"/>
          <p:nvPr/>
        </p:nvPicPr>
        <p:blipFill rotWithShape="1">
          <a:blip r:embed="rId6">
            <a:alphaModFix/>
          </a:blip>
          <a:srcRect b="0" l="0" r="0" t="0"/>
          <a:stretch/>
        </p:blipFill>
        <p:spPr>
          <a:xfrm>
            <a:off x="6772688" y="799650"/>
            <a:ext cx="1695325" cy="367409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3"/>
          <p:cNvPicPr preferRelativeResize="0"/>
          <p:nvPr/>
        </p:nvPicPr>
        <p:blipFill rotWithShape="1">
          <a:blip r:embed="rId3">
            <a:alphaModFix/>
          </a:blip>
          <a:srcRect b="0" l="0" r="0" t="0"/>
          <a:stretch/>
        </p:blipFill>
        <p:spPr>
          <a:xfrm>
            <a:off x="365714" y="18"/>
            <a:ext cx="8778296" cy="5143500"/>
          </a:xfrm>
          <a:prstGeom prst="rect">
            <a:avLst/>
          </a:prstGeom>
          <a:noFill/>
          <a:ln>
            <a:noFill/>
          </a:ln>
        </p:spPr>
      </p:pic>
      <p:pic>
        <p:nvPicPr>
          <p:cNvPr id="163" name="Google Shape;163;p23"/>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164" name="Google Shape;164;p23"/>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165" name="Google Shape;165;p23"/>
          <p:cNvSpPr txBox="1"/>
          <p:nvPr/>
        </p:nvSpPr>
        <p:spPr>
          <a:xfrm>
            <a:off x="1881975" y="2263975"/>
            <a:ext cx="2214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eorgia"/>
                <a:ea typeface="Georgia"/>
                <a:cs typeface="Georgia"/>
                <a:sym typeface="Georgia"/>
              </a:rPr>
              <a:t>Paid Social</a:t>
            </a:r>
            <a:endParaRPr b="1" i="0" sz="2800" u="none" cap="none" strike="noStrike">
              <a:solidFill>
                <a:srgbClr val="FFD966"/>
              </a:solidFill>
              <a:latin typeface="Georgia"/>
              <a:ea typeface="Georgia"/>
              <a:cs typeface="Georgia"/>
              <a:sym typeface="Georgia"/>
            </a:endParaRPr>
          </a:p>
        </p:txBody>
      </p:sp>
      <p:sp>
        <p:nvSpPr>
          <p:cNvPr id="166" name="Google Shape;166;p23"/>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4" title="Screenshot 2025-11-15 at 4.28.14 PM.png"/>
          <p:cNvPicPr preferRelativeResize="0"/>
          <p:nvPr/>
        </p:nvPicPr>
        <p:blipFill rotWithShape="1">
          <a:blip r:embed="rId3">
            <a:alphaModFix/>
          </a:blip>
          <a:srcRect b="0" l="15234" r="15234" t="0"/>
          <a:stretch/>
        </p:blipFill>
        <p:spPr>
          <a:xfrm>
            <a:off x="4294936" y="561125"/>
            <a:ext cx="4589650" cy="3722551"/>
          </a:xfrm>
          <a:prstGeom prst="rect">
            <a:avLst/>
          </a:prstGeom>
          <a:noFill/>
          <a:ln>
            <a:noFill/>
          </a:ln>
        </p:spPr>
      </p:pic>
      <p:sp>
        <p:nvSpPr>
          <p:cNvPr id="172" name="Google Shape;172;p24"/>
          <p:cNvSpPr txBox="1"/>
          <p:nvPr/>
        </p:nvSpPr>
        <p:spPr>
          <a:xfrm>
            <a:off x="688875" y="459650"/>
            <a:ext cx="3501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INTEREST-BASED AUDIENCE</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173" name="Google Shape;173;p24"/>
          <p:cNvSpPr txBox="1"/>
          <p:nvPr/>
        </p:nvSpPr>
        <p:spPr>
          <a:xfrm>
            <a:off x="401400" y="978350"/>
            <a:ext cx="3685200" cy="388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990"/>
              <a:buFont typeface="Arial"/>
              <a:buNone/>
            </a:pPr>
            <a:r>
              <a:rPr b="0" i="0" lang="en" sz="1600" u="none" cap="none" strike="noStrike">
                <a:solidFill>
                  <a:srgbClr val="1E2D31"/>
                </a:solidFill>
                <a:latin typeface="Georgia"/>
                <a:ea typeface="Georgia"/>
                <a:cs typeface="Georgia"/>
                <a:sym typeface="Georgia"/>
              </a:rPr>
              <a:t>Objective: </a:t>
            </a:r>
            <a:r>
              <a:rPr lang="en" sz="1600">
                <a:solidFill>
                  <a:srgbClr val="0B5394"/>
                </a:solidFill>
                <a:latin typeface="Georgia"/>
                <a:ea typeface="Georgia"/>
                <a:cs typeface="Georgia"/>
                <a:sym typeface="Georgia"/>
              </a:rPr>
              <a:t>To increase awareness and drive student sign-ups for The Spring – Student Edition through Instagram ads that reach college students interested in sustainability, social causes, and community impact.</a:t>
            </a:r>
            <a:endParaRPr b="0" i="0" sz="1600" u="none" cap="none" strike="noStrike">
              <a:solidFill>
                <a:srgbClr val="1E2D31"/>
              </a:solidFill>
              <a:latin typeface="Georgia"/>
              <a:ea typeface="Georgia"/>
              <a:cs typeface="Georgia"/>
              <a:sym typeface="Georgia"/>
            </a:endParaRPr>
          </a:p>
          <a:p>
            <a:pPr indent="0" lvl="0" marL="0" marR="0" rtl="0" algn="l">
              <a:lnSpc>
                <a:spcPct val="100000"/>
              </a:lnSpc>
              <a:spcBef>
                <a:spcPts val="1000"/>
              </a:spcBef>
              <a:spcAft>
                <a:spcPts val="0"/>
              </a:spcAft>
              <a:buClr>
                <a:schemeClr val="dk1"/>
              </a:buClr>
              <a:buSzPts val="990"/>
              <a:buFont typeface="Arial"/>
              <a:buNone/>
            </a:pPr>
            <a:r>
              <a:rPr b="0" i="0" lang="en" sz="1600" u="none" cap="none" strike="noStrike">
                <a:solidFill>
                  <a:srgbClr val="1E2D31"/>
                </a:solidFill>
                <a:latin typeface="Georgia"/>
                <a:ea typeface="Georgia"/>
                <a:cs typeface="Georgia"/>
                <a:sym typeface="Georgia"/>
              </a:rPr>
              <a:t>KPI: </a:t>
            </a:r>
            <a:r>
              <a:rPr lang="en" sz="1600">
                <a:solidFill>
                  <a:srgbClr val="0B5394"/>
                </a:solidFill>
                <a:latin typeface="Georgia"/>
                <a:ea typeface="Georgia"/>
                <a:cs typeface="Georgia"/>
                <a:sym typeface="Georgia"/>
              </a:rPr>
              <a:t>Number of new Spring memberships started by students (goal: 2,000 new donors at $1 per month).</a:t>
            </a:r>
            <a:endParaRPr b="0" i="0" sz="1600" u="none" cap="none" strike="noStrike">
              <a:solidFill>
                <a:srgbClr val="1E2D31"/>
              </a:solidFill>
              <a:latin typeface="Georgia"/>
              <a:ea typeface="Georgia"/>
              <a:cs typeface="Georgia"/>
              <a:sym typeface="Georgia"/>
            </a:endParaRPr>
          </a:p>
          <a:p>
            <a:pPr indent="0" lvl="0" marL="0" marR="0" rtl="0" algn="l">
              <a:lnSpc>
                <a:spcPct val="100000"/>
              </a:lnSpc>
              <a:spcBef>
                <a:spcPts val="1000"/>
              </a:spcBef>
              <a:spcAft>
                <a:spcPts val="1000"/>
              </a:spcAft>
              <a:buClr>
                <a:srgbClr val="000000"/>
              </a:buClr>
              <a:buSzPts val="1600"/>
              <a:buFont typeface="Arial"/>
              <a:buNone/>
            </a:pPr>
            <a:r>
              <a:rPr b="0" i="0" lang="en" sz="1600" u="none" cap="none" strike="noStrike">
                <a:solidFill>
                  <a:srgbClr val="1E2D31"/>
                </a:solidFill>
                <a:latin typeface="Georgia"/>
                <a:ea typeface="Georgia"/>
                <a:cs typeface="Georgia"/>
                <a:sym typeface="Georgia"/>
              </a:rPr>
              <a:t>Cost-efficiency metric: </a:t>
            </a:r>
            <a:r>
              <a:rPr lang="en" sz="1600">
                <a:solidFill>
                  <a:srgbClr val="0B5394"/>
                </a:solidFill>
                <a:latin typeface="Georgia"/>
                <a:ea typeface="Georgia"/>
                <a:cs typeface="Georgia"/>
                <a:sym typeface="Georgia"/>
              </a:rPr>
              <a:t>Cost per sign-up (CPS), with a target of staying below $12 per new student member to maximize the $25,000 ad budget.</a:t>
            </a:r>
            <a:endParaRPr b="0" i="0" u="none" cap="none" strike="noStrike">
              <a:solidFill>
                <a:srgbClr val="000000"/>
              </a:solidFill>
              <a:latin typeface="Georgia"/>
              <a:ea typeface="Georgia"/>
              <a:cs typeface="Georgia"/>
              <a:sym typeface="Georgia"/>
            </a:endParaRPr>
          </a:p>
        </p:txBody>
      </p:sp>
      <p:sp>
        <p:nvSpPr>
          <p:cNvPr id="174" name="Google Shape;174;p24"/>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5" name="Google Shape;175;p24"/>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176" name="Google Shape;176;p24"/>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5" title="Screenshot 2025-11-15 at 4.54.01 PM.png"/>
          <p:cNvPicPr preferRelativeResize="0"/>
          <p:nvPr/>
        </p:nvPicPr>
        <p:blipFill rotWithShape="1">
          <a:blip r:embed="rId3">
            <a:alphaModFix/>
          </a:blip>
          <a:srcRect b="0" l="0" r="0" t="0"/>
          <a:stretch/>
        </p:blipFill>
        <p:spPr>
          <a:xfrm>
            <a:off x="4525675" y="554675"/>
            <a:ext cx="4068626" cy="3852299"/>
          </a:xfrm>
          <a:prstGeom prst="rect">
            <a:avLst/>
          </a:prstGeom>
          <a:noFill/>
          <a:ln>
            <a:noFill/>
          </a:ln>
        </p:spPr>
      </p:pic>
      <p:sp>
        <p:nvSpPr>
          <p:cNvPr id="182" name="Google Shape;182;p25"/>
          <p:cNvSpPr txBox="1"/>
          <p:nvPr/>
        </p:nvSpPr>
        <p:spPr>
          <a:xfrm>
            <a:off x="688875" y="459650"/>
            <a:ext cx="35010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INTEREST-BASED </a:t>
            </a:r>
            <a:br>
              <a:rPr b="0" i="0" lang="en" sz="1800" u="none" cap="none" strike="noStrike">
                <a:solidFill>
                  <a:srgbClr val="1E2D31"/>
                </a:solidFill>
                <a:latin typeface="Plus Jakarta Sans ExtraBold"/>
                <a:ea typeface="Plus Jakarta Sans ExtraBold"/>
                <a:cs typeface="Plus Jakarta Sans ExtraBold"/>
                <a:sym typeface="Plus Jakarta Sans ExtraBold"/>
              </a:rPr>
            </a:br>
            <a:r>
              <a:rPr b="0" i="0" lang="en" sz="1800" u="none" cap="none" strike="noStrike">
                <a:solidFill>
                  <a:srgbClr val="1E2D31"/>
                </a:solidFill>
                <a:latin typeface="Plus Jakarta Sans ExtraBold"/>
                <a:ea typeface="Plus Jakarta Sans ExtraBold"/>
                <a:cs typeface="Plus Jakarta Sans ExtraBold"/>
                <a:sym typeface="Plus Jakarta Sans ExtraBold"/>
              </a:rPr>
              <a:t>AD CREATIVE</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183" name="Google Shape;183;p25"/>
          <p:cNvSpPr txBox="1"/>
          <p:nvPr/>
        </p:nvSpPr>
        <p:spPr>
          <a:xfrm>
            <a:off x="688875" y="1385600"/>
            <a:ext cx="3397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1E2D31"/>
                </a:solidFill>
                <a:latin typeface="Georgia"/>
                <a:ea typeface="Georgia"/>
                <a:cs typeface="Georgia"/>
                <a:sym typeface="Georgia"/>
              </a:rPr>
              <a:t>Using details in the campaign </a:t>
            </a:r>
            <a:r>
              <a:rPr b="0" i="0" lang="en" sz="1600" u="sng" cap="none" strike="noStrike">
                <a:solidFill>
                  <a:srgbClr val="AF4345"/>
                </a:solidFill>
                <a:latin typeface="Georgia"/>
                <a:ea typeface="Georgia"/>
                <a:cs typeface="Georgia"/>
                <a:sym typeface="Georgia"/>
                <a:hlinkClick r:id="rId4">
                  <a:extLst>
                    <a:ext uri="{A12FA001-AC4F-418D-AE19-62706E023703}">
                      <ahyp:hlinkClr val="tx"/>
                    </a:ext>
                  </a:extLst>
                </a:hlinkClick>
              </a:rPr>
              <a:t>brief</a:t>
            </a:r>
            <a:r>
              <a:rPr b="0" i="0" lang="en" sz="1600" u="none" cap="none" strike="noStrike">
                <a:solidFill>
                  <a:srgbClr val="1E2D31"/>
                </a:solidFill>
                <a:latin typeface="Georgia"/>
                <a:ea typeface="Georgia"/>
                <a:cs typeface="Georgia"/>
                <a:sym typeface="Georgia"/>
              </a:rPr>
              <a:t>, design and program ad creative and copy for your interest-based audience. Add your screenshot to this slide.</a:t>
            </a:r>
            <a:endParaRPr b="0" i="0" sz="1600" u="none" cap="none" strike="noStrike">
              <a:solidFill>
                <a:srgbClr val="1E2D31"/>
              </a:solidFill>
              <a:latin typeface="Georgia"/>
              <a:ea typeface="Georgia"/>
              <a:cs typeface="Georgia"/>
              <a:sym typeface="Georgia"/>
            </a:endParaRPr>
          </a:p>
        </p:txBody>
      </p:sp>
      <p:sp>
        <p:nvSpPr>
          <p:cNvPr id="184" name="Google Shape;184;p25"/>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5" name="Google Shape;185;p25"/>
          <p:cNvPicPr preferRelativeResize="0"/>
          <p:nvPr/>
        </p:nvPicPr>
        <p:blipFill rotWithShape="1">
          <a:blip r:embed="rId5">
            <a:alphaModFix/>
          </a:blip>
          <a:srcRect b="0" l="0" r="0" t="0"/>
          <a:stretch/>
        </p:blipFill>
        <p:spPr>
          <a:xfrm>
            <a:off x="118337" y="204381"/>
            <a:ext cx="121025" cy="170300"/>
          </a:xfrm>
          <a:prstGeom prst="rect">
            <a:avLst/>
          </a:prstGeom>
          <a:noFill/>
          <a:ln>
            <a:noFill/>
          </a:ln>
        </p:spPr>
      </p:pic>
      <p:sp>
        <p:nvSpPr>
          <p:cNvPr id="186" name="Google Shape;186;p25"/>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6"/>
          <p:cNvSpPr txBox="1"/>
          <p:nvPr/>
        </p:nvSpPr>
        <p:spPr>
          <a:xfrm>
            <a:off x="688875" y="459650"/>
            <a:ext cx="3501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RETARGETING STRATEGY</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192" name="Google Shape;192;p26"/>
          <p:cNvSpPr txBox="1"/>
          <p:nvPr/>
        </p:nvSpPr>
        <p:spPr>
          <a:xfrm>
            <a:off x="688875" y="1385600"/>
            <a:ext cx="77673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lang="en" sz="2000">
                <a:solidFill>
                  <a:srgbClr val="0B5394"/>
                </a:solidFill>
                <a:latin typeface="Georgia"/>
                <a:ea typeface="Georgia"/>
                <a:cs typeface="Georgia"/>
                <a:sym typeface="Georgia"/>
              </a:rPr>
              <a:t>The recommended retargeting audience is college students aged 18–24 who have visited charitywater.org/thespring or engaged with charity: water content on Instagram but have not yet signed up. </a:t>
            </a:r>
            <a:endParaRPr sz="2000">
              <a:solidFill>
                <a:srgbClr val="0B5394"/>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t/>
            </a:r>
            <a:endParaRPr sz="2000">
              <a:solidFill>
                <a:srgbClr val="0B5394"/>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000"/>
              <a:buFont typeface="Arial"/>
              <a:buNone/>
            </a:pPr>
            <a:r>
              <a:rPr lang="en" sz="2000">
                <a:solidFill>
                  <a:srgbClr val="0B5394"/>
                </a:solidFill>
                <a:latin typeface="Georgia"/>
                <a:ea typeface="Georgia"/>
                <a:cs typeface="Georgia"/>
                <a:sym typeface="Georgia"/>
              </a:rPr>
              <a:t>This group has already shown interest in the cause, so retargeting them with reminder ads and clear calls to action can help convert that interest into action by encouraging them to join The Spring – Student Edition and start giving $1 a month to fund clean water projects.</a:t>
            </a:r>
            <a:endParaRPr b="0" i="0" sz="1600" u="none" cap="none" strike="noStrike">
              <a:solidFill>
                <a:srgbClr val="1E2D31"/>
              </a:solidFill>
              <a:latin typeface="Georgia"/>
              <a:ea typeface="Georgia"/>
              <a:cs typeface="Georgia"/>
              <a:sym typeface="Georgia"/>
            </a:endParaRPr>
          </a:p>
        </p:txBody>
      </p:sp>
      <p:sp>
        <p:nvSpPr>
          <p:cNvPr id="193" name="Google Shape;193;p26"/>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4" name="Google Shape;194;p26"/>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195" name="Google Shape;195;p26"/>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nvSpPr>
        <p:spPr>
          <a:xfrm>
            <a:off x="688875" y="459650"/>
            <a:ext cx="3841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RETARGETING  </a:t>
            </a:r>
            <a:br>
              <a:rPr b="0" i="0" lang="en" sz="1800" u="none" cap="none" strike="noStrike">
                <a:solidFill>
                  <a:srgbClr val="1E2D31"/>
                </a:solidFill>
                <a:latin typeface="Plus Jakarta Sans ExtraBold"/>
                <a:ea typeface="Plus Jakarta Sans ExtraBold"/>
                <a:cs typeface="Plus Jakarta Sans ExtraBold"/>
                <a:sym typeface="Plus Jakarta Sans ExtraBold"/>
              </a:rPr>
            </a:br>
            <a:r>
              <a:rPr b="0" i="0" lang="en" sz="1800" u="none" cap="none" strike="noStrike">
                <a:solidFill>
                  <a:srgbClr val="1E2D31"/>
                </a:solidFill>
                <a:latin typeface="Plus Jakarta Sans ExtraBold"/>
                <a:ea typeface="Plus Jakarta Sans ExtraBold"/>
                <a:cs typeface="Plus Jakarta Sans ExtraBold"/>
                <a:sym typeface="Plus Jakarta Sans ExtraBold"/>
              </a:rPr>
              <a:t>AD CREATIVE</a:t>
            </a:r>
            <a:endParaRPr b="0" i="0" sz="1800" u="none" cap="none" strike="noStrike">
              <a:solidFill>
                <a:srgbClr val="1E2D31"/>
              </a:solidFill>
              <a:latin typeface="Plus Jakarta Sans ExtraBold"/>
              <a:ea typeface="Plus Jakarta Sans ExtraBold"/>
              <a:cs typeface="Plus Jakarta Sans ExtraBold"/>
              <a:sym typeface="Plus Jakarta Sans ExtraBold"/>
            </a:endParaRPr>
          </a:p>
        </p:txBody>
      </p:sp>
      <p:sp>
        <p:nvSpPr>
          <p:cNvPr id="201" name="Google Shape;201;p27"/>
          <p:cNvSpPr txBox="1"/>
          <p:nvPr/>
        </p:nvSpPr>
        <p:spPr>
          <a:xfrm>
            <a:off x="688875" y="1385600"/>
            <a:ext cx="33978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1E2D31"/>
                </a:solidFill>
                <a:latin typeface="Georgia"/>
                <a:ea typeface="Georgia"/>
                <a:cs typeface="Georgia"/>
                <a:sym typeface="Georgia"/>
              </a:rPr>
              <a:t>Using details in the campaign </a:t>
            </a:r>
            <a:r>
              <a:rPr b="0" i="0" lang="en" sz="1600" u="sng" cap="none" strike="noStrike">
                <a:solidFill>
                  <a:srgbClr val="AF4345"/>
                </a:solidFill>
                <a:latin typeface="Georgia"/>
                <a:ea typeface="Georgia"/>
                <a:cs typeface="Georgia"/>
                <a:sym typeface="Georgia"/>
                <a:hlinkClick r:id="rId3">
                  <a:extLst>
                    <a:ext uri="{A12FA001-AC4F-418D-AE19-62706E023703}">
                      <ahyp:hlinkClr val="tx"/>
                    </a:ext>
                  </a:extLst>
                </a:hlinkClick>
              </a:rPr>
              <a:t>brief</a:t>
            </a:r>
            <a:r>
              <a:rPr b="0" i="0" lang="en" sz="1600" u="none" cap="none" strike="noStrike">
                <a:solidFill>
                  <a:srgbClr val="1E2D31"/>
                </a:solidFill>
                <a:latin typeface="Georgia"/>
                <a:ea typeface="Georgia"/>
                <a:cs typeface="Georgia"/>
                <a:sym typeface="Georgia"/>
              </a:rPr>
              <a:t>, design and program ad creative and copy for your retargeting audience. Add your screenshot to this slide.</a:t>
            </a:r>
            <a:endParaRPr b="0" i="0" sz="1600" u="none" cap="none" strike="noStrike">
              <a:solidFill>
                <a:srgbClr val="1E2D31"/>
              </a:solidFill>
              <a:latin typeface="Georgia"/>
              <a:ea typeface="Georgia"/>
              <a:cs typeface="Georgia"/>
              <a:sym typeface="Georgia"/>
            </a:endParaRPr>
          </a:p>
        </p:txBody>
      </p:sp>
      <p:sp>
        <p:nvSpPr>
          <p:cNvPr id="202" name="Google Shape;202;p27"/>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3" name="Google Shape;203;p27"/>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204" name="Google Shape;204;p27"/>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pic>
        <p:nvPicPr>
          <p:cNvPr id="205" name="Google Shape;205;p27" title="Screenshot 2025-11-15 at 5.07.52 PM.png"/>
          <p:cNvPicPr preferRelativeResize="0"/>
          <p:nvPr/>
        </p:nvPicPr>
        <p:blipFill>
          <a:blip r:embed="rId5">
            <a:alphaModFix/>
          </a:blip>
          <a:stretch>
            <a:fillRect/>
          </a:stretch>
        </p:blipFill>
        <p:spPr>
          <a:xfrm>
            <a:off x="4673700" y="524975"/>
            <a:ext cx="4135671" cy="3889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28"/>
          <p:cNvPicPr preferRelativeResize="0"/>
          <p:nvPr/>
        </p:nvPicPr>
        <p:blipFill rotWithShape="1">
          <a:blip r:embed="rId3">
            <a:alphaModFix/>
          </a:blip>
          <a:srcRect b="0" l="0" r="0" t="0"/>
          <a:stretch/>
        </p:blipFill>
        <p:spPr>
          <a:xfrm>
            <a:off x="365714" y="18"/>
            <a:ext cx="8778296" cy="5143500"/>
          </a:xfrm>
          <a:prstGeom prst="rect">
            <a:avLst/>
          </a:prstGeom>
          <a:noFill/>
          <a:ln>
            <a:noFill/>
          </a:ln>
        </p:spPr>
      </p:pic>
      <p:sp>
        <p:nvSpPr>
          <p:cNvPr id="211" name="Google Shape;211;p28"/>
          <p:cNvSpPr txBox="1"/>
          <p:nvPr/>
        </p:nvSpPr>
        <p:spPr>
          <a:xfrm>
            <a:off x="911175" y="2048350"/>
            <a:ext cx="43344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Georgia"/>
                <a:ea typeface="Georgia"/>
                <a:cs typeface="Georgia"/>
                <a:sym typeface="Georgia"/>
              </a:rPr>
              <a:t>LevelUp:</a:t>
            </a:r>
            <a:br>
              <a:rPr b="1" i="0" lang="en" sz="2800" u="none" cap="none" strike="noStrike">
                <a:solidFill>
                  <a:schemeClr val="dk1"/>
                </a:solidFill>
                <a:latin typeface="Georgia"/>
                <a:ea typeface="Georgia"/>
                <a:cs typeface="Georgia"/>
                <a:sym typeface="Georgia"/>
              </a:rPr>
            </a:br>
            <a:r>
              <a:rPr b="1" i="0" lang="en" sz="2800" u="none" cap="none" strike="noStrike">
                <a:solidFill>
                  <a:schemeClr val="dk1"/>
                </a:solidFill>
                <a:latin typeface="Georgia"/>
                <a:ea typeface="Georgia"/>
                <a:cs typeface="Georgia"/>
                <a:sym typeface="Georgia"/>
              </a:rPr>
              <a:t>Ambassador Program</a:t>
            </a:r>
            <a:endParaRPr b="1" i="0" sz="2800" u="none" cap="none" strike="noStrike">
              <a:solidFill>
                <a:srgbClr val="FFD966"/>
              </a:solidFill>
              <a:latin typeface="Georgia"/>
              <a:ea typeface="Georgia"/>
              <a:cs typeface="Georgia"/>
              <a:sym typeface="Georgia"/>
            </a:endParaRPr>
          </a:p>
        </p:txBody>
      </p:sp>
      <p:pic>
        <p:nvPicPr>
          <p:cNvPr id="212" name="Google Shape;212;p28"/>
          <p:cNvPicPr preferRelativeResize="0"/>
          <p:nvPr/>
        </p:nvPicPr>
        <p:blipFill rotWithShape="1">
          <a:blip r:embed="rId4">
            <a:alphaModFix/>
          </a:blip>
          <a:srcRect b="0" l="0" r="0" t="0"/>
          <a:stretch/>
        </p:blipFill>
        <p:spPr>
          <a:xfrm>
            <a:off x="118337" y="204381"/>
            <a:ext cx="121025" cy="170300"/>
          </a:xfrm>
          <a:prstGeom prst="rect">
            <a:avLst/>
          </a:prstGeom>
          <a:noFill/>
          <a:ln>
            <a:noFill/>
          </a:ln>
        </p:spPr>
      </p:pic>
      <p:sp>
        <p:nvSpPr>
          <p:cNvPr id="213" name="Google Shape;213;p28"/>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214" name="Google Shape;214;p28"/>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9"/>
          <p:cNvSpPr txBox="1"/>
          <p:nvPr/>
        </p:nvSpPr>
        <p:spPr>
          <a:xfrm>
            <a:off x="688875" y="459650"/>
            <a:ext cx="3501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LEVELUP | </a:t>
            </a:r>
            <a:r>
              <a:rPr b="0" i="0" lang="en" sz="1800" u="none" cap="none" strike="noStrike">
                <a:solidFill>
                  <a:srgbClr val="D8453F"/>
                </a:solidFill>
                <a:latin typeface="Plus Jakarta Sans ExtraBold"/>
                <a:ea typeface="Plus Jakarta Sans ExtraBold"/>
                <a:cs typeface="Plus Jakarta Sans ExtraBold"/>
                <a:sym typeface="Plus Jakarta Sans ExtraBold"/>
              </a:rPr>
              <a:t>BRAND EXAMPLE</a:t>
            </a:r>
            <a:endParaRPr b="0" i="0" sz="1800" u="none" cap="none" strike="noStrike">
              <a:solidFill>
                <a:srgbClr val="D8453F"/>
              </a:solidFill>
              <a:latin typeface="Plus Jakarta Sans ExtraBold"/>
              <a:ea typeface="Plus Jakarta Sans ExtraBold"/>
              <a:cs typeface="Plus Jakarta Sans ExtraBold"/>
              <a:sym typeface="Plus Jakarta Sans ExtraBold"/>
            </a:endParaRPr>
          </a:p>
        </p:txBody>
      </p:sp>
      <p:sp>
        <p:nvSpPr>
          <p:cNvPr id="220" name="Google Shape;220;p29"/>
          <p:cNvSpPr txBox="1"/>
          <p:nvPr/>
        </p:nvSpPr>
        <p:spPr>
          <a:xfrm>
            <a:off x="688875" y="1385600"/>
            <a:ext cx="7767300" cy="23295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15000"/>
              </a:lnSpc>
              <a:spcBef>
                <a:spcPts val="0"/>
              </a:spcBef>
              <a:spcAft>
                <a:spcPts val="0"/>
              </a:spcAft>
              <a:buClr>
                <a:srgbClr val="5E696C"/>
              </a:buClr>
              <a:buSzPts val="1800"/>
              <a:buFont typeface="Georgia"/>
              <a:buChar char="●"/>
            </a:pPr>
            <a:r>
              <a:rPr b="0" i="0" lang="en" sz="1800" u="none" cap="none" strike="noStrike">
                <a:solidFill>
                  <a:srgbClr val="5E696C"/>
                </a:solidFill>
                <a:latin typeface="Georgia"/>
                <a:ea typeface="Georgia"/>
                <a:cs typeface="Georgia"/>
                <a:sym typeface="Georgia"/>
              </a:rPr>
              <a:t>Brand that’s doing a great job marketing to students on-campus: </a:t>
            </a:r>
            <a:r>
              <a:rPr lang="en" sz="1600">
                <a:solidFill>
                  <a:srgbClr val="0B5394"/>
                </a:solidFill>
                <a:latin typeface="Georgia"/>
                <a:ea typeface="Georgia"/>
                <a:cs typeface="Georgia"/>
                <a:sym typeface="Georgia"/>
              </a:rPr>
              <a:t>Redbull</a:t>
            </a:r>
            <a:endParaRPr b="0" i="0" sz="1800" u="none" cap="none" strike="noStrike">
              <a:solidFill>
                <a:srgbClr val="5E696C"/>
              </a:solidFill>
              <a:latin typeface="Georgia"/>
              <a:ea typeface="Georgia"/>
              <a:cs typeface="Georgia"/>
              <a:sym typeface="Georgia"/>
            </a:endParaRPr>
          </a:p>
          <a:p>
            <a:pPr indent="-342900" lvl="0" marL="457200" marR="0" rtl="0" algn="l">
              <a:lnSpc>
                <a:spcPct val="115000"/>
              </a:lnSpc>
              <a:spcBef>
                <a:spcPts val="1000"/>
              </a:spcBef>
              <a:spcAft>
                <a:spcPts val="1000"/>
              </a:spcAft>
              <a:buClr>
                <a:srgbClr val="5E696C"/>
              </a:buClr>
              <a:buSzPts val="1800"/>
              <a:buFont typeface="Georgia"/>
              <a:buChar char="●"/>
            </a:pPr>
            <a:r>
              <a:rPr b="0" i="0" lang="en" sz="1800" u="none" cap="none" strike="noStrike">
                <a:solidFill>
                  <a:srgbClr val="5E696C"/>
                </a:solidFill>
                <a:latin typeface="Georgia"/>
                <a:ea typeface="Georgia"/>
                <a:cs typeface="Georgia"/>
                <a:sym typeface="Georgia"/>
              </a:rPr>
              <a:t>What they do well: </a:t>
            </a:r>
            <a:r>
              <a:rPr lang="en" sz="1600">
                <a:solidFill>
                  <a:srgbClr val="0B5394"/>
                </a:solidFill>
                <a:latin typeface="Georgia"/>
                <a:ea typeface="Georgia"/>
                <a:cs typeface="Georgia"/>
                <a:sym typeface="Georgia"/>
              </a:rPr>
              <a:t>Red Bull excels at connecting with college students through experiential marketing, sponsoring campus events, and promoting an energetic lifestyle that aligns with student culture. Their on-campus presence feels authentic and engaging, making the brand part of student life rather than just an advertiser.</a:t>
            </a:r>
            <a:endParaRPr b="0" i="0" sz="1800" u="none" cap="none" strike="noStrike">
              <a:solidFill>
                <a:srgbClr val="5E696C"/>
              </a:solidFill>
              <a:latin typeface="Georgia"/>
              <a:ea typeface="Georgia"/>
              <a:cs typeface="Georgia"/>
              <a:sym typeface="Georgia"/>
            </a:endParaRPr>
          </a:p>
        </p:txBody>
      </p:sp>
      <p:pic>
        <p:nvPicPr>
          <p:cNvPr id="221" name="Google Shape;221;p29"/>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222" name="Google Shape;222;p29"/>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223" name="Google Shape;223;p29"/>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0"/>
          <p:cNvSpPr txBox="1"/>
          <p:nvPr/>
        </p:nvSpPr>
        <p:spPr>
          <a:xfrm>
            <a:off x="688875" y="459650"/>
            <a:ext cx="5998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1E2D31"/>
                </a:solidFill>
                <a:latin typeface="Plus Jakarta Sans ExtraBold"/>
                <a:ea typeface="Plus Jakarta Sans ExtraBold"/>
                <a:cs typeface="Plus Jakarta Sans ExtraBold"/>
                <a:sym typeface="Plus Jakarta Sans ExtraBold"/>
              </a:rPr>
              <a:t>LEVELUP | </a:t>
            </a:r>
            <a:r>
              <a:rPr b="0" i="0" lang="en" sz="1800" u="none" cap="none" strike="noStrike">
                <a:solidFill>
                  <a:srgbClr val="D8453F"/>
                </a:solidFill>
                <a:latin typeface="Plus Jakarta Sans ExtraBold"/>
                <a:ea typeface="Plus Jakarta Sans ExtraBold"/>
                <a:cs typeface="Plus Jakarta Sans ExtraBold"/>
                <a:sym typeface="Plus Jakarta Sans ExtraBold"/>
              </a:rPr>
              <a:t>charity: water enga</a:t>
            </a:r>
            <a:r>
              <a:rPr lang="en" sz="1800">
                <a:solidFill>
                  <a:srgbClr val="D8453F"/>
                </a:solidFill>
                <a:latin typeface="Plus Jakarta Sans ExtraBold"/>
                <a:ea typeface="Plus Jakarta Sans ExtraBold"/>
                <a:cs typeface="Plus Jakarta Sans ExtraBold"/>
                <a:sym typeface="Plus Jakarta Sans ExtraBold"/>
              </a:rPr>
              <a:t>gement ideas</a:t>
            </a:r>
            <a:endParaRPr b="0" i="0" sz="1800" u="none" cap="none" strike="noStrike">
              <a:solidFill>
                <a:srgbClr val="D8453F"/>
              </a:solidFill>
              <a:latin typeface="Plus Jakarta Sans ExtraBold"/>
              <a:ea typeface="Plus Jakarta Sans ExtraBold"/>
              <a:cs typeface="Plus Jakarta Sans ExtraBold"/>
              <a:sym typeface="Plus Jakarta Sans ExtraBold"/>
            </a:endParaRPr>
          </a:p>
        </p:txBody>
      </p:sp>
      <p:sp>
        <p:nvSpPr>
          <p:cNvPr id="229" name="Google Shape;229;p30"/>
          <p:cNvSpPr txBox="1"/>
          <p:nvPr/>
        </p:nvSpPr>
        <p:spPr>
          <a:xfrm>
            <a:off x="688875" y="1385600"/>
            <a:ext cx="7767300" cy="25197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15000"/>
              </a:lnSpc>
              <a:spcBef>
                <a:spcPts val="0"/>
              </a:spcBef>
              <a:spcAft>
                <a:spcPts val="0"/>
              </a:spcAft>
              <a:buClr>
                <a:srgbClr val="5E696C"/>
              </a:buClr>
              <a:buSzPts val="1800"/>
              <a:buFont typeface="Georgia"/>
              <a:buChar char="●"/>
            </a:pPr>
            <a:r>
              <a:rPr b="1" lang="en" sz="1600">
                <a:solidFill>
                  <a:srgbClr val="0B5394"/>
                </a:solidFill>
                <a:latin typeface="Georgia"/>
                <a:ea typeface="Georgia"/>
                <a:cs typeface="Georgia"/>
                <a:sym typeface="Georgia"/>
              </a:rPr>
              <a:t>Campus Pop-Up Experiences:</a:t>
            </a:r>
            <a:r>
              <a:rPr lang="en" sz="1600">
                <a:solidFill>
                  <a:srgbClr val="0B5394"/>
                </a:solidFill>
                <a:latin typeface="Georgia"/>
                <a:ea typeface="Georgia"/>
                <a:cs typeface="Georgia"/>
                <a:sym typeface="Georgia"/>
              </a:rPr>
              <a:t> Set up interactive installations showing the impact of clean water projects, where students can fill Jerry Cans or view short videos of communities helped by The Spring.</a:t>
            </a:r>
            <a:endParaRPr b="0" i="0" sz="1800" u="none" cap="none" strike="noStrike">
              <a:solidFill>
                <a:srgbClr val="5E696C"/>
              </a:solidFill>
              <a:latin typeface="Georgia"/>
              <a:ea typeface="Georgia"/>
              <a:cs typeface="Georgia"/>
              <a:sym typeface="Georgia"/>
            </a:endParaRPr>
          </a:p>
          <a:p>
            <a:pPr indent="-342900" lvl="0" marL="457200" marR="0" rtl="0" algn="l">
              <a:lnSpc>
                <a:spcPct val="115000"/>
              </a:lnSpc>
              <a:spcBef>
                <a:spcPts val="0"/>
              </a:spcBef>
              <a:spcAft>
                <a:spcPts val="0"/>
              </a:spcAft>
              <a:buClr>
                <a:srgbClr val="5E696C"/>
              </a:buClr>
              <a:buSzPts val="1800"/>
              <a:buFont typeface="Georgia"/>
              <a:buChar char="●"/>
            </a:pPr>
            <a:r>
              <a:rPr b="1" lang="en" sz="1600">
                <a:solidFill>
                  <a:srgbClr val="0B5394"/>
                </a:solidFill>
                <a:latin typeface="Georgia"/>
                <a:ea typeface="Georgia"/>
                <a:cs typeface="Georgia"/>
                <a:sym typeface="Georgia"/>
              </a:rPr>
              <a:t>Student Ambassador Program:</a:t>
            </a:r>
            <a:r>
              <a:rPr lang="en" sz="1600">
                <a:solidFill>
                  <a:srgbClr val="0B5394"/>
                </a:solidFill>
                <a:latin typeface="Georgia"/>
                <a:ea typeface="Georgia"/>
                <a:cs typeface="Georgia"/>
                <a:sym typeface="Georgia"/>
              </a:rPr>
              <a:t> Recruit passionate students to represent charity: water on campus, host info tables, and lead small fundraising events.</a:t>
            </a:r>
            <a:endParaRPr b="0" i="0" sz="1800" u="none" cap="none" strike="noStrike">
              <a:solidFill>
                <a:srgbClr val="5E696C"/>
              </a:solidFill>
              <a:latin typeface="Georgia"/>
              <a:ea typeface="Georgia"/>
              <a:cs typeface="Georgia"/>
              <a:sym typeface="Georgia"/>
            </a:endParaRPr>
          </a:p>
          <a:p>
            <a:pPr indent="-342900" lvl="0" marL="457200" marR="0" rtl="0" algn="l">
              <a:lnSpc>
                <a:spcPct val="115000"/>
              </a:lnSpc>
              <a:spcBef>
                <a:spcPts val="0"/>
              </a:spcBef>
              <a:spcAft>
                <a:spcPts val="0"/>
              </a:spcAft>
              <a:buClr>
                <a:srgbClr val="5E696C"/>
              </a:buClr>
              <a:buSzPts val="1800"/>
              <a:buFont typeface="Georgia"/>
              <a:buChar char="●"/>
            </a:pPr>
            <a:r>
              <a:rPr b="1" lang="en" sz="1600">
                <a:solidFill>
                  <a:srgbClr val="0B5394"/>
                </a:solidFill>
                <a:latin typeface="Georgia"/>
                <a:ea typeface="Georgia"/>
                <a:cs typeface="Georgia"/>
                <a:sym typeface="Georgia"/>
              </a:rPr>
              <a:t>Clean Water Campus Day:</a:t>
            </a:r>
            <a:r>
              <a:rPr lang="en" sz="1600">
                <a:solidFill>
                  <a:srgbClr val="0B5394"/>
                </a:solidFill>
                <a:latin typeface="Georgia"/>
                <a:ea typeface="Georgia"/>
                <a:cs typeface="Georgia"/>
                <a:sym typeface="Georgia"/>
              </a:rPr>
              <a:t> Partner with student organizations to host a day of awareness and fun — including games, giveaways, and storytelling sessions that connect students directly to The Spring – Student Edition.</a:t>
            </a:r>
            <a:endParaRPr b="0" i="0" sz="1800" u="none" cap="none" strike="noStrike">
              <a:solidFill>
                <a:srgbClr val="5E696C"/>
              </a:solidFill>
              <a:latin typeface="Georgia"/>
              <a:ea typeface="Georgia"/>
              <a:cs typeface="Georgia"/>
              <a:sym typeface="Georgia"/>
            </a:endParaRPr>
          </a:p>
        </p:txBody>
      </p:sp>
      <p:pic>
        <p:nvPicPr>
          <p:cNvPr id="230" name="Google Shape;230;p30"/>
          <p:cNvPicPr preferRelativeResize="0"/>
          <p:nvPr/>
        </p:nvPicPr>
        <p:blipFill rotWithShape="1">
          <a:blip r:embed="rId3">
            <a:alphaModFix/>
          </a:blip>
          <a:srcRect b="0" l="0" r="0" t="0"/>
          <a:stretch/>
        </p:blipFill>
        <p:spPr>
          <a:xfrm>
            <a:off x="118337" y="204381"/>
            <a:ext cx="121025" cy="170300"/>
          </a:xfrm>
          <a:prstGeom prst="rect">
            <a:avLst/>
          </a:prstGeom>
          <a:noFill/>
          <a:ln>
            <a:noFill/>
          </a:ln>
        </p:spPr>
      </p:pic>
      <p:sp>
        <p:nvSpPr>
          <p:cNvPr id="231" name="Google Shape;231;p30"/>
          <p:cNvSpPr txBox="1"/>
          <p:nvPr/>
        </p:nvSpPr>
        <p:spPr>
          <a:xfrm rot="-5400000">
            <a:off x="-306000" y="2417800"/>
            <a:ext cx="9198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00"/>
                </a:solidFill>
                <a:latin typeface="Arial"/>
                <a:ea typeface="Arial"/>
                <a:cs typeface="Arial"/>
                <a:sym typeface="Arial"/>
              </a:rPr>
              <a:t>charity: water</a:t>
            </a:r>
            <a:endParaRPr b="0" i="0" sz="800" u="none" cap="none" strike="noStrike">
              <a:solidFill>
                <a:srgbClr val="000000"/>
              </a:solidFill>
              <a:latin typeface="Arial"/>
              <a:ea typeface="Arial"/>
              <a:cs typeface="Arial"/>
              <a:sym typeface="Arial"/>
            </a:endParaRPr>
          </a:p>
        </p:txBody>
      </p:sp>
      <p:sp>
        <p:nvSpPr>
          <p:cNvPr id="232" name="Google Shape;232;p30"/>
          <p:cNvSpPr/>
          <p:nvPr/>
        </p:nvSpPr>
        <p:spPr>
          <a:xfrm>
            <a:off x="0" y="5039700"/>
            <a:ext cx="9152400" cy="103800"/>
          </a:xfrm>
          <a:prstGeom prst="rect">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